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6"/>
  </p:notesMasterIdLst>
  <p:handoutMasterIdLst>
    <p:handoutMasterId r:id="rId17"/>
  </p:handoutMasterIdLst>
  <p:sldIdLst>
    <p:sldId id="258" r:id="rId3"/>
    <p:sldId id="260" r:id="rId4"/>
    <p:sldId id="271" r:id="rId5"/>
    <p:sldId id="270" r:id="rId6"/>
    <p:sldId id="261" r:id="rId7"/>
    <p:sldId id="263" r:id="rId8"/>
    <p:sldId id="273" r:id="rId9"/>
    <p:sldId id="274" r:id="rId10"/>
    <p:sldId id="275" r:id="rId11"/>
    <p:sldId id="276" r:id="rId12"/>
    <p:sldId id="268" r:id="rId13"/>
    <p:sldId id="269" r:id="rId14"/>
    <p:sldId id="27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107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Популярность олимпиад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Математика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  <c:f>Sheet1!$A$2:$A$3</c:f>
              <c:strCache>
                <c:ptCount val="2"/>
                <c:pt idx="0">
                  <c:v>популярность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Sheet1!$B$2:$B$5</c15:sqref>
                  </c15:fullRef>
                </c:ext>
              </c:extLst>
              <c:f>Sheet1!$B$2:$B$3</c:f>
              <c:numCache>
                <c:formatCode>General</c:formatCode>
                <c:ptCount val="2"/>
                <c:pt idx="0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Физика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  <c:f>Sheet1!$A$2:$A$3</c:f>
              <c:strCache>
                <c:ptCount val="2"/>
                <c:pt idx="0">
                  <c:v>популярность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Sheet1!$C$2:$C$5</c15:sqref>
                  </c15:fullRef>
                </c:ext>
              </c:extLst>
              <c:f>Sheet1!$C$2:$C$3</c:f>
              <c:numCache>
                <c:formatCode>General</c:formatCode>
                <c:ptCount val="2"/>
                <c:pt idx="0">
                  <c:v>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Информатика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7500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alpha val="75000"/>
                  </a:schemeClr>
                </a:gs>
                <a:gs pos="100000">
                  <a:schemeClr val="accent3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  <c:f>Sheet1!$A$2:$A$3</c:f>
              <c:strCache>
                <c:ptCount val="2"/>
                <c:pt idx="0">
                  <c:v>популярность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Sheet1!$D$2:$D$5</c15:sqref>
                  </c15:fullRef>
                </c:ext>
              </c:extLst>
              <c:f>Sheet1!$D$2:$D$3</c:f>
              <c:numCache>
                <c:formatCode>General</c:formatCode>
                <c:ptCount val="2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1963418784"/>
        <c:axId val="1963419328"/>
      </c:barChart>
      <c:catAx>
        <c:axId val="1963418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63419328"/>
        <c:crosses val="autoZero"/>
        <c:auto val="1"/>
        <c:lblAlgn val="ctr"/>
        <c:lblOffset val="100"/>
        <c:noMultiLvlLbl val="0"/>
      </c:catAx>
      <c:valAx>
        <c:axId val="196341932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tx1">
                      <a:lumMod val="5000"/>
                      <a:lumOff val="95000"/>
                    </a:schemeClr>
                  </a:gs>
                  <a:gs pos="0">
                    <a:schemeClr val="tx1">
                      <a:lumMod val="25000"/>
                      <a:lumOff val="7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63418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9055CF-8DEB-4A02-949A-DE72B6AC5D37}" type="doc">
      <dgm:prSet loTypeId="urn:microsoft.com/office/officeart/2005/8/layout/hList6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2E8A29-955A-4C7C-A174-3E9DCD4DC89B}">
      <dgm:prSet phldrT="[Text]"/>
      <dgm:spPr/>
      <dgm:t>
        <a:bodyPr/>
        <a:lstStyle/>
        <a:p>
          <a:pPr algn="l" defTabSz="914400">
            <a:spcAft>
              <a:spcPts val="1092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Шаг 1. Отбор информации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BA7938E6-8DFA-40B7-B4C4-EACC6D85FC31}" type="parTrans" cxnId="{2986897A-7787-444F-B6C8-41F3823EF3C1}">
      <dgm:prSet/>
      <dgm:spPr/>
      <dgm:t>
        <a:bodyPr/>
        <a:lstStyle/>
        <a:p>
          <a:endParaRPr lang="en-US"/>
        </a:p>
      </dgm:t>
    </dgm:pt>
    <dgm:pt modelId="{C2176686-D23E-48EB-9D1B-1A1B46236638}" type="sibTrans" cxnId="{2986897A-7787-444F-B6C8-41F3823EF3C1}">
      <dgm:prSet/>
      <dgm:spPr/>
      <dgm:t>
        <a:bodyPr/>
        <a:lstStyle/>
        <a:p>
          <a:endParaRPr lang="en-US"/>
        </a:p>
      </dgm:t>
    </dgm:pt>
    <dgm:pt modelId="{23A0DE4A-FE92-496E-B335-3433CEFB74E9}">
      <dgm:prSet phldrT="[Text]"/>
      <dgm:spPr/>
      <dgm:t>
        <a:bodyPr/>
        <a:lstStyle/>
        <a:p>
          <a:pPr marL="228600" indent="-228600" algn="l" defTabSz="914400">
            <a:spcAft>
              <a:spcPts val="360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Олимпиадные задачи. Геометрия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68935D38-FEDC-4CD3-8002-43CB3944BEAF}" type="parTrans" cxnId="{67A03D8F-F327-4A9F-ABBC-1EB67EFD1ECB}">
      <dgm:prSet/>
      <dgm:spPr/>
      <dgm:t>
        <a:bodyPr/>
        <a:lstStyle/>
        <a:p>
          <a:endParaRPr lang="en-US"/>
        </a:p>
      </dgm:t>
    </dgm:pt>
    <dgm:pt modelId="{55DF926D-029A-4E18-95C4-77A5A37CAE40}" type="sibTrans" cxnId="{67A03D8F-F327-4A9F-ABBC-1EB67EFD1ECB}">
      <dgm:prSet/>
      <dgm:spPr/>
      <dgm:t>
        <a:bodyPr/>
        <a:lstStyle/>
        <a:p>
          <a:endParaRPr lang="en-US"/>
        </a:p>
      </dgm:t>
    </dgm:pt>
    <dgm:pt modelId="{97AFB725-9839-43BA-B026-0DD6AA03AD9C}">
      <dgm:prSet phldrT="[Text]"/>
      <dgm:spPr/>
      <dgm:t>
        <a:bodyPr/>
        <a:lstStyle/>
        <a:p>
          <a:pPr marL="228600" indent="-228600" algn="l" defTabSz="914400">
            <a:spcAft>
              <a:spcPts val="360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Олимпиадные задачи. Алгебраические функции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CC01022B-5039-457F-931E-79459E3C1DC4}" type="parTrans" cxnId="{97004F90-D1DB-4A84-A8AE-504DE1F07341}">
      <dgm:prSet/>
      <dgm:spPr/>
      <dgm:t>
        <a:bodyPr/>
        <a:lstStyle/>
        <a:p>
          <a:endParaRPr lang="en-US"/>
        </a:p>
      </dgm:t>
    </dgm:pt>
    <dgm:pt modelId="{D5C26250-A06D-4B41-BC14-92648809C21F}" type="sibTrans" cxnId="{97004F90-D1DB-4A84-A8AE-504DE1F07341}">
      <dgm:prSet/>
      <dgm:spPr/>
      <dgm:t>
        <a:bodyPr/>
        <a:lstStyle/>
        <a:p>
          <a:endParaRPr lang="en-US"/>
        </a:p>
      </dgm:t>
    </dgm:pt>
    <dgm:pt modelId="{B86124A4-14C7-49C7-A342-9B2C2B94980B}">
      <dgm:prSet phldrT="[Text]"/>
      <dgm:spPr/>
      <dgm:t>
        <a:bodyPr/>
        <a:lstStyle/>
        <a:p>
          <a:pPr marL="228600" indent="-228600" algn="l" defTabSz="914400">
            <a:spcAft>
              <a:spcPts val="360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Олимпиадные задачи. Теория чисел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B2F6F8FA-C3EE-485C-BFEC-A81570DC47D8}" type="parTrans" cxnId="{508A9F6A-C4F1-4147-A5F6-B89293B446E8}">
      <dgm:prSet/>
      <dgm:spPr/>
      <dgm:t>
        <a:bodyPr/>
        <a:lstStyle/>
        <a:p>
          <a:endParaRPr lang="en-US"/>
        </a:p>
      </dgm:t>
    </dgm:pt>
    <dgm:pt modelId="{1114C752-8188-4E63-BFFC-E4081ACE9882}" type="sibTrans" cxnId="{508A9F6A-C4F1-4147-A5F6-B89293B446E8}">
      <dgm:prSet/>
      <dgm:spPr/>
      <dgm:t>
        <a:bodyPr/>
        <a:lstStyle/>
        <a:p>
          <a:endParaRPr lang="en-US"/>
        </a:p>
      </dgm:t>
    </dgm:pt>
    <dgm:pt modelId="{A97FC57D-50D6-4D43-99C3-06D09820F122}">
      <dgm:prSet phldrT="[Text]"/>
      <dgm:spPr/>
      <dgm:t>
        <a:bodyPr/>
        <a:lstStyle/>
        <a:p>
          <a:pPr marL="228600" indent="-228600" algn="l" defTabSz="914400">
            <a:spcAft>
              <a:spcPts val="360"/>
            </a:spcAft>
            <a:buNone/>
          </a:pP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5DD877C7-E4D9-4A68-A305-5A7689D3DBE7}" type="parTrans" cxnId="{D286A548-6BB0-4DED-9FB5-D87042DDBE0A}">
      <dgm:prSet/>
      <dgm:spPr/>
      <dgm:t>
        <a:bodyPr/>
        <a:lstStyle/>
        <a:p>
          <a:endParaRPr lang="en-US"/>
        </a:p>
      </dgm:t>
    </dgm:pt>
    <dgm:pt modelId="{C17BCABE-BEF2-4CC4-B037-B6B4866665CD}" type="sibTrans" cxnId="{D286A548-6BB0-4DED-9FB5-D87042DDBE0A}">
      <dgm:prSet/>
      <dgm:spPr/>
      <dgm:t>
        <a:bodyPr/>
        <a:lstStyle/>
        <a:p>
          <a:endParaRPr lang="en-US"/>
        </a:p>
      </dgm:t>
    </dgm:pt>
    <dgm:pt modelId="{B6E26FFC-9977-4BBC-BEC7-3D6B63754E52}">
      <dgm:prSet phldrT="[Text]"/>
      <dgm:spPr/>
      <dgm:t>
        <a:bodyPr/>
        <a:lstStyle/>
        <a:p>
          <a:pPr algn="l" defTabSz="914400">
            <a:spcAft>
              <a:spcPts val="1092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Шаг 2.</a:t>
          </a:r>
        </a:p>
        <a:p>
          <a:pPr algn="l" defTabSz="914400">
            <a:spcAft>
              <a:spcPts val="1092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Классификация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5CEFBD89-2F4F-4B51-A98A-0F3C86494166}" type="parTrans" cxnId="{17E73148-9C08-4999-B21E-F3C5A0E3FC0C}">
      <dgm:prSet/>
      <dgm:spPr/>
      <dgm:t>
        <a:bodyPr/>
        <a:lstStyle/>
        <a:p>
          <a:endParaRPr lang="en-US"/>
        </a:p>
      </dgm:t>
    </dgm:pt>
    <dgm:pt modelId="{48634C00-2335-4923-9072-EB7482323D9C}" type="sibTrans" cxnId="{17E73148-9C08-4999-B21E-F3C5A0E3FC0C}">
      <dgm:prSet/>
      <dgm:spPr/>
      <dgm:t>
        <a:bodyPr/>
        <a:lstStyle/>
        <a:p>
          <a:endParaRPr lang="en-US"/>
        </a:p>
      </dgm:t>
    </dgm:pt>
    <dgm:pt modelId="{CBCC21F5-552F-4D39-812E-6FCD4A366F58}">
      <dgm:prSet phldrT="[Text]"/>
      <dgm:spPr/>
      <dgm:t>
        <a:bodyPr/>
        <a:lstStyle/>
        <a:p>
          <a:pPr marL="228600" indent="-228600" algn="l" defTabSz="914400">
            <a:spcAft>
              <a:spcPct val="15000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Тетраэдр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4A973A1C-85F1-4969-A536-D29940229E2C}" type="parTrans" cxnId="{3C41F2E0-4620-40B4-9857-68872B278EFB}">
      <dgm:prSet/>
      <dgm:spPr/>
      <dgm:t>
        <a:bodyPr/>
        <a:lstStyle/>
        <a:p>
          <a:endParaRPr lang="en-US"/>
        </a:p>
      </dgm:t>
    </dgm:pt>
    <dgm:pt modelId="{3640B940-6901-481F-ADF7-6B77DEEED764}" type="sibTrans" cxnId="{3C41F2E0-4620-40B4-9857-68872B278EFB}">
      <dgm:prSet/>
      <dgm:spPr/>
      <dgm:t>
        <a:bodyPr/>
        <a:lstStyle/>
        <a:p>
          <a:endParaRPr lang="en-US"/>
        </a:p>
      </dgm:t>
    </dgm:pt>
    <dgm:pt modelId="{6D0E5D9F-7263-4526-A227-51301233F549}">
      <dgm:prSet phldrT="[Text]"/>
      <dgm:spPr/>
      <dgm:t>
        <a:bodyPr/>
        <a:lstStyle/>
        <a:p>
          <a:pPr algn="l" defTabSz="914400">
            <a:spcAft>
              <a:spcPts val="1092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Шаг 3. Разбор решения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23416D07-25F8-426C-BC65-639E6BCF4D6D}" type="parTrans" cxnId="{C8C462C6-33A3-4E8B-91FE-36DBE92F1C4A}">
      <dgm:prSet/>
      <dgm:spPr/>
      <dgm:t>
        <a:bodyPr/>
        <a:lstStyle/>
        <a:p>
          <a:endParaRPr lang="en-US"/>
        </a:p>
      </dgm:t>
    </dgm:pt>
    <dgm:pt modelId="{DE289E29-1989-4D8E-8AA6-F030105B3F13}" type="sibTrans" cxnId="{C8C462C6-33A3-4E8B-91FE-36DBE92F1C4A}">
      <dgm:prSet/>
      <dgm:spPr/>
      <dgm:t>
        <a:bodyPr/>
        <a:lstStyle/>
        <a:p>
          <a:endParaRPr lang="en-US"/>
        </a:p>
      </dgm:t>
    </dgm:pt>
    <dgm:pt modelId="{F3256203-D9D1-492A-B801-68C1A32486F0}">
      <dgm:prSet phldrT="[Text]"/>
      <dgm:spPr/>
      <dgm:t>
        <a:bodyPr/>
        <a:lstStyle/>
        <a:p>
          <a:pPr marL="228600" indent="-228600" algn="l" defTabSz="914400">
            <a:spcAft>
              <a:spcPct val="15000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Условие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E9A20291-2E30-4C14-BB7D-DC095A20ECB6}" type="parTrans" cxnId="{1B8E71B0-2D3A-4AB0-8843-CFDACEDC3198}">
      <dgm:prSet/>
      <dgm:spPr/>
      <dgm:t>
        <a:bodyPr/>
        <a:lstStyle/>
        <a:p>
          <a:endParaRPr lang="en-US"/>
        </a:p>
      </dgm:t>
    </dgm:pt>
    <dgm:pt modelId="{6C9440D0-8847-40C0-98BC-2B5EA5745C3A}" type="sibTrans" cxnId="{1B8E71B0-2D3A-4AB0-8843-CFDACEDC3198}">
      <dgm:prSet/>
      <dgm:spPr/>
      <dgm:t>
        <a:bodyPr/>
        <a:lstStyle/>
        <a:p>
          <a:endParaRPr lang="en-US"/>
        </a:p>
      </dgm:t>
    </dgm:pt>
    <dgm:pt modelId="{357008B7-F3FD-489F-A410-81C9A9EFE4DA}">
      <dgm:prSet phldrT="[Text]"/>
      <dgm:spPr/>
      <dgm:t>
        <a:bodyPr/>
        <a:lstStyle/>
        <a:p>
          <a:pPr marL="228600" indent="-228600" algn="l" defTabSz="914400">
            <a:spcAft>
              <a:spcPct val="15000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Подсказка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ED5EFE54-4C6D-4A88-939B-CE66C6668425}" type="parTrans" cxnId="{8910F93B-7180-4A52-9856-879D102D33F8}">
      <dgm:prSet/>
      <dgm:spPr/>
      <dgm:t>
        <a:bodyPr/>
        <a:lstStyle/>
        <a:p>
          <a:endParaRPr lang="en-US"/>
        </a:p>
      </dgm:t>
    </dgm:pt>
    <dgm:pt modelId="{87BC108C-4915-4A4B-8565-E4BD28BA3C35}" type="sibTrans" cxnId="{8910F93B-7180-4A52-9856-879D102D33F8}">
      <dgm:prSet/>
      <dgm:spPr/>
      <dgm:t>
        <a:bodyPr/>
        <a:lstStyle/>
        <a:p>
          <a:endParaRPr lang="en-US"/>
        </a:p>
      </dgm:t>
    </dgm:pt>
    <dgm:pt modelId="{E5E95E82-EF79-43CA-AA86-43B0E1CBCD3F}">
      <dgm:prSet phldrT="[Text]"/>
      <dgm:spPr/>
      <dgm:t>
        <a:bodyPr/>
        <a:lstStyle/>
        <a:p>
          <a:pPr algn="l" defTabSz="914400">
            <a:spcAft>
              <a:spcPts val="1092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Шаг 4. Печать сборника задач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FD76A3AE-1B6C-45A0-8E84-63160283749F}" type="parTrans" cxnId="{A76240AD-13F6-40C0-BD9B-102D5EC0AE51}">
      <dgm:prSet/>
      <dgm:spPr/>
      <dgm:t>
        <a:bodyPr/>
        <a:lstStyle/>
        <a:p>
          <a:endParaRPr lang="en-US"/>
        </a:p>
      </dgm:t>
    </dgm:pt>
    <dgm:pt modelId="{BF76010C-5523-4E13-B3E7-886DCE6AEBD4}" type="sibTrans" cxnId="{A76240AD-13F6-40C0-BD9B-102D5EC0AE51}">
      <dgm:prSet/>
      <dgm:spPr/>
      <dgm:t>
        <a:bodyPr/>
        <a:lstStyle/>
        <a:p>
          <a:endParaRPr lang="en-US"/>
        </a:p>
      </dgm:t>
    </dgm:pt>
    <dgm:pt modelId="{37A7C994-CC74-44DD-8777-ED6736B35821}">
      <dgm:prSet phldrT="[Text]"/>
      <dgm:spPr/>
      <dgm:t>
        <a:bodyPr/>
        <a:lstStyle/>
        <a:p>
          <a:pPr marL="228600" indent="-228600" algn="l" defTabSz="914400">
            <a:spcAft>
              <a:spcPts val="360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Редактирование текста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03F017E7-7E3C-4E2C-9CEF-B07099F38801}" type="parTrans" cxnId="{1C5CE732-A00F-4C06-A1A8-B209BC6B496D}">
      <dgm:prSet/>
      <dgm:spPr/>
      <dgm:t>
        <a:bodyPr/>
        <a:lstStyle/>
        <a:p>
          <a:endParaRPr lang="en-US"/>
        </a:p>
      </dgm:t>
    </dgm:pt>
    <dgm:pt modelId="{118572A4-3B5E-487E-8015-6A319369077F}" type="sibTrans" cxnId="{1C5CE732-A00F-4C06-A1A8-B209BC6B496D}">
      <dgm:prSet/>
      <dgm:spPr/>
      <dgm:t>
        <a:bodyPr/>
        <a:lstStyle/>
        <a:p>
          <a:endParaRPr lang="en-US"/>
        </a:p>
      </dgm:t>
    </dgm:pt>
    <dgm:pt modelId="{CB9F5052-5D43-4B03-A35F-D63637CBAE2E}">
      <dgm:prSet/>
      <dgm:spPr/>
      <dgm:t>
        <a:bodyPr/>
        <a:lstStyle/>
        <a:p>
          <a:r>
            <a:rPr lang="ru-RU" b="0" i="0" noProof="0" dirty="0" smtClean="0">
              <a:latin typeface="Calibri"/>
              <a:ea typeface="+mn-ea"/>
              <a:cs typeface="+mn-cs"/>
            </a:rPr>
            <a:t>Теорема косинусов</a:t>
          </a:r>
          <a:endParaRPr lang="ru-RU" b="0" i="0" noProof="0" dirty="0">
            <a:latin typeface="Calibri"/>
            <a:ea typeface="+mn-ea"/>
            <a:cs typeface="+mn-cs"/>
          </a:endParaRPr>
        </a:p>
      </dgm:t>
    </dgm:pt>
    <dgm:pt modelId="{2F42A119-E12B-4112-8945-AAAEF5353D53}" type="parTrans" cxnId="{AC386229-3310-416B-AA5D-23AAEC6D2EE4}">
      <dgm:prSet/>
      <dgm:spPr/>
      <dgm:t>
        <a:bodyPr/>
        <a:lstStyle/>
        <a:p>
          <a:endParaRPr lang="ru-RU"/>
        </a:p>
      </dgm:t>
    </dgm:pt>
    <dgm:pt modelId="{8A245971-8BAB-4B2B-AD04-54CD6BDC16CE}" type="sibTrans" cxnId="{AC386229-3310-416B-AA5D-23AAEC6D2EE4}">
      <dgm:prSet/>
      <dgm:spPr/>
      <dgm:t>
        <a:bodyPr/>
        <a:lstStyle/>
        <a:p>
          <a:endParaRPr lang="ru-RU"/>
        </a:p>
      </dgm:t>
    </dgm:pt>
    <dgm:pt modelId="{FC45AB66-3DC0-48E2-97B0-DB7D7AC1178C}">
      <dgm:prSet/>
      <dgm:spPr/>
      <dgm:t>
        <a:bodyPr/>
        <a:lstStyle/>
        <a:p>
          <a:r>
            <a:rPr lang="ru-RU" b="0" i="0" noProof="0" dirty="0" smtClean="0">
              <a:latin typeface="Calibri"/>
              <a:ea typeface="+mn-ea"/>
              <a:cs typeface="+mn-cs"/>
            </a:rPr>
            <a:t>Геометрия на клетчатой бумаге</a:t>
          </a:r>
          <a:endParaRPr lang="ru-RU" b="0" i="0" noProof="0" dirty="0">
            <a:latin typeface="Calibri"/>
            <a:ea typeface="+mn-ea"/>
            <a:cs typeface="+mn-cs"/>
          </a:endParaRPr>
        </a:p>
      </dgm:t>
    </dgm:pt>
    <dgm:pt modelId="{9C10C672-44ED-4A56-8CAF-BFE952FC57B2}" type="parTrans" cxnId="{7BFD6A1E-8CF2-4420-BA2E-2C19AD943CC3}">
      <dgm:prSet/>
      <dgm:spPr/>
      <dgm:t>
        <a:bodyPr/>
        <a:lstStyle/>
        <a:p>
          <a:endParaRPr lang="ru-RU"/>
        </a:p>
      </dgm:t>
    </dgm:pt>
    <dgm:pt modelId="{E3096C4A-490A-4653-AB52-ABB5668F361F}" type="sibTrans" cxnId="{7BFD6A1E-8CF2-4420-BA2E-2C19AD943CC3}">
      <dgm:prSet/>
      <dgm:spPr/>
      <dgm:t>
        <a:bodyPr/>
        <a:lstStyle/>
        <a:p>
          <a:endParaRPr lang="ru-RU"/>
        </a:p>
      </dgm:t>
    </dgm:pt>
    <dgm:pt modelId="{F86124E5-8C32-40BB-B6CC-410A6B2E4829}">
      <dgm:prSet/>
      <dgm:spPr/>
      <dgm:t>
        <a:bodyPr/>
        <a:lstStyle/>
        <a:p>
          <a:r>
            <a:rPr lang="ru-RU" b="0" i="0" noProof="0" dirty="0" smtClean="0">
              <a:latin typeface="Calibri"/>
              <a:ea typeface="+mn-ea"/>
              <a:cs typeface="+mn-cs"/>
            </a:rPr>
            <a:t>Правильные треугольники</a:t>
          </a:r>
          <a:endParaRPr lang="ru-RU" b="0" i="0" noProof="0" dirty="0">
            <a:latin typeface="Calibri"/>
            <a:ea typeface="+mn-ea"/>
            <a:cs typeface="+mn-cs"/>
          </a:endParaRPr>
        </a:p>
      </dgm:t>
    </dgm:pt>
    <dgm:pt modelId="{C17213B5-E8AA-4B0C-80B2-207E9A776B90}" type="parTrans" cxnId="{EA3503AD-6705-4580-984C-054DBA782CF4}">
      <dgm:prSet/>
      <dgm:spPr/>
      <dgm:t>
        <a:bodyPr/>
        <a:lstStyle/>
        <a:p>
          <a:endParaRPr lang="ru-RU"/>
        </a:p>
      </dgm:t>
    </dgm:pt>
    <dgm:pt modelId="{E70A7BAA-FAD9-4EB5-BE85-A8976E0927B2}" type="sibTrans" cxnId="{EA3503AD-6705-4580-984C-054DBA782CF4}">
      <dgm:prSet/>
      <dgm:spPr/>
      <dgm:t>
        <a:bodyPr/>
        <a:lstStyle/>
        <a:p>
          <a:endParaRPr lang="ru-RU"/>
        </a:p>
      </dgm:t>
    </dgm:pt>
    <dgm:pt modelId="{683F4D1D-8566-466C-A835-2BD1191FE0C7}">
      <dgm:prSet phldrT="[Text]"/>
      <dgm:spPr/>
      <dgm:t>
        <a:bodyPr/>
        <a:lstStyle/>
        <a:p>
          <a:pPr marL="228600" indent="-228600" algn="l" defTabSz="914400">
            <a:spcAft>
              <a:spcPct val="15000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Решение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827567AD-DB6A-469E-8B18-8DBAB49D1645}" type="parTrans" cxnId="{9BAF7D54-A140-486A-BDD8-FDBA8F4A25E5}">
      <dgm:prSet/>
      <dgm:spPr/>
      <dgm:t>
        <a:bodyPr/>
        <a:lstStyle/>
        <a:p>
          <a:endParaRPr lang="ru-RU"/>
        </a:p>
      </dgm:t>
    </dgm:pt>
    <dgm:pt modelId="{8FCB3CA6-26F6-4B68-B105-F7FB00A8C615}" type="sibTrans" cxnId="{9BAF7D54-A140-486A-BDD8-FDBA8F4A25E5}">
      <dgm:prSet/>
      <dgm:spPr/>
      <dgm:t>
        <a:bodyPr/>
        <a:lstStyle/>
        <a:p>
          <a:endParaRPr lang="ru-RU"/>
        </a:p>
      </dgm:t>
    </dgm:pt>
    <dgm:pt modelId="{368FA855-DAFD-4247-9C16-FA9993C5842C}">
      <dgm:prSet phldrT="[Text]"/>
      <dgm:spPr/>
      <dgm:t>
        <a:bodyPr/>
        <a:lstStyle/>
        <a:p>
          <a:pPr marL="228600" indent="-228600" algn="l" defTabSz="914400">
            <a:spcAft>
              <a:spcPct val="15000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Ответ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90FD7F3A-7B16-4C5F-8708-F40085ADC894}" type="parTrans" cxnId="{A1187F2E-83D2-431B-ABCC-897061D95B24}">
      <dgm:prSet/>
      <dgm:spPr/>
      <dgm:t>
        <a:bodyPr/>
        <a:lstStyle/>
        <a:p>
          <a:endParaRPr lang="ru-RU"/>
        </a:p>
      </dgm:t>
    </dgm:pt>
    <dgm:pt modelId="{ADE65BB5-C3A8-4E90-AD02-C8BC3491AE2A}" type="sibTrans" cxnId="{A1187F2E-83D2-431B-ABCC-897061D95B24}">
      <dgm:prSet/>
      <dgm:spPr/>
      <dgm:t>
        <a:bodyPr/>
        <a:lstStyle/>
        <a:p>
          <a:endParaRPr lang="ru-RU"/>
        </a:p>
      </dgm:t>
    </dgm:pt>
    <dgm:pt modelId="{71B23325-63AE-46DA-933D-949EE928E565}">
      <dgm:prSet phldrT="[Text]"/>
      <dgm:spPr/>
      <dgm:t>
        <a:bodyPr/>
        <a:lstStyle/>
        <a:p>
          <a:pPr marL="228600" indent="-228600" algn="l" defTabSz="914400">
            <a:spcAft>
              <a:spcPts val="360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Оформление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220F5F11-7D87-463A-9D7A-7B7FB3C07A62}" type="parTrans" cxnId="{A5106AAD-3221-4341-9C36-CE931F06E5B8}">
      <dgm:prSet/>
      <dgm:spPr/>
      <dgm:t>
        <a:bodyPr/>
        <a:lstStyle/>
        <a:p>
          <a:endParaRPr lang="ru-RU"/>
        </a:p>
      </dgm:t>
    </dgm:pt>
    <dgm:pt modelId="{E1FB97C8-D7F7-4B97-AFD0-52F135B533D8}" type="sibTrans" cxnId="{A5106AAD-3221-4341-9C36-CE931F06E5B8}">
      <dgm:prSet/>
      <dgm:spPr/>
      <dgm:t>
        <a:bodyPr/>
        <a:lstStyle/>
        <a:p>
          <a:endParaRPr lang="ru-RU"/>
        </a:p>
      </dgm:t>
    </dgm:pt>
    <dgm:pt modelId="{272FD642-BC14-4B88-A1C2-F02C300667B6}">
      <dgm:prSet phldrT="[Text]"/>
      <dgm:spPr/>
      <dgm:t>
        <a:bodyPr/>
        <a:lstStyle/>
        <a:p>
          <a:pPr marL="228600" indent="-228600" algn="l" defTabSz="914400">
            <a:spcAft>
              <a:spcPct val="15000"/>
            </a:spcAft>
            <a:buNone/>
          </a:pPr>
          <a:r>
            <a:rPr lang="ru-RU" sz="1800" b="0" i="0" noProof="0" dirty="0" smtClean="0">
              <a:latin typeface="Calibri"/>
              <a:ea typeface="+mn-ea"/>
              <a:cs typeface="+mn-cs"/>
            </a:rPr>
            <a:t>Степень актуальности</a:t>
          </a:r>
          <a:endParaRPr lang="ru-RU" sz="1800" b="0" i="0" noProof="0" dirty="0">
            <a:latin typeface="Calibri"/>
            <a:ea typeface="+mn-ea"/>
            <a:cs typeface="+mn-cs"/>
          </a:endParaRPr>
        </a:p>
      </dgm:t>
    </dgm:pt>
    <dgm:pt modelId="{347595B2-81E4-447C-8666-B749F9B5B057}" type="parTrans" cxnId="{5FAB97D0-287A-4337-B5B1-270364764819}">
      <dgm:prSet/>
      <dgm:spPr/>
      <dgm:t>
        <a:bodyPr/>
        <a:lstStyle/>
        <a:p>
          <a:endParaRPr lang="ru-RU"/>
        </a:p>
      </dgm:t>
    </dgm:pt>
    <dgm:pt modelId="{1B74042C-6820-4557-AEEB-ED2998C391F4}" type="sibTrans" cxnId="{5FAB97D0-287A-4337-B5B1-270364764819}">
      <dgm:prSet/>
      <dgm:spPr/>
      <dgm:t>
        <a:bodyPr/>
        <a:lstStyle/>
        <a:p>
          <a:endParaRPr lang="ru-RU"/>
        </a:p>
      </dgm:t>
    </dgm:pt>
    <dgm:pt modelId="{6F1872F4-A030-4D64-A17C-72EA1ABBD62E}" type="pres">
      <dgm:prSet presAssocID="{CF9055CF-8DEB-4A02-949A-DE72B6AC5D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302F07-D6A9-46A5-9807-EBF6C9F5B2DD}" type="pres">
      <dgm:prSet presAssocID="{082E8A29-955A-4C7C-A174-3E9DCD4DC89B}" presName="node" presStyleLbl="node1" presStyleIdx="0" presStyleCnt="4" custLinFactNeighborX="-987" custLinFactNeighborY="12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81DF6F-8E98-430C-9A87-14BEC6C3269E}" type="pres">
      <dgm:prSet presAssocID="{C2176686-D23E-48EB-9D1B-1A1B46236638}" presName="sibTrans" presStyleCnt="0"/>
      <dgm:spPr/>
      <dgm:t>
        <a:bodyPr/>
        <a:lstStyle/>
        <a:p>
          <a:endParaRPr lang="ru-RU"/>
        </a:p>
      </dgm:t>
    </dgm:pt>
    <dgm:pt modelId="{DAD9059A-916A-4916-A2A8-B42491568DD3}" type="pres">
      <dgm:prSet presAssocID="{B6E26FFC-9977-4BBC-BEC7-3D6B63754E52}" presName="node" presStyleLbl="node1" presStyleIdx="1" presStyleCnt="4" custLinFactNeighborX="15147" custLinFactNeighborY="-2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EACD1-F8CF-4528-8379-DAA829B3790B}" type="pres">
      <dgm:prSet presAssocID="{48634C00-2335-4923-9072-EB7482323D9C}" presName="sibTrans" presStyleCnt="0"/>
      <dgm:spPr/>
      <dgm:t>
        <a:bodyPr/>
        <a:lstStyle/>
        <a:p>
          <a:endParaRPr lang="ru-RU"/>
        </a:p>
      </dgm:t>
    </dgm:pt>
    <dgm:pt modelId="{25A33852-3C4B-4406-8856-3A4D6201948C}" type="pres">
      <dgm:prSet presAssocID="{6D0E5D9F-7263-4526-A227-51301233F54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2EDDC3-60FD-463F-A6DB-A597D604B642}" type="pres">
      <dgm:prSet presAssocID="{DE289E29-1989-4D8E-8AA6-F030105B3F13}" presName="sibTrans" presStyleCnt="0"/>
      <dgm:spPr/>
      <dgm:t>
        <a:bodyPr/>
        <a:lstStyle/>
        <a:p>
          <a:endParaRPr lang="ru-RU"/>
        </a:p>
      </dgm:t>
    </dgm:pt>
    <dgm:pt modelId="{86146B22-5360-4D1B-AC91-3378F10134EE}" type="pres">
      <dgm:prSet presAssocID="{E5E95E82-EF79-43CA-AA86-43B0E1CBCD3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128E2A-2DD9-4096-96B1-6227F012627C}" type="presOf" srcId="{272FD642-BC14-4B88-A1C2-F02C300667B6}" destId="{25A33852-3C4B-4406-8856-3A4D6201948C}" srcOrd="0" destOrd="5" presId="urn:microsoft.com/office/officeart/2005/8/layout/hList6"/>
    <dgm:cxn modelId="{A1187F2E-83D2-431B-ABCC-897061D95B24}" srcId="{6D0E5D9F-7263-4526-A227-51301233F549}" destId="{368FA855-DAFD-4247-9C16-FA9993C5842C}" srcOrd="3" destOrd="0" parTransId="{90FD7F3A-7B16-4C5F-8708-F40085ADC894}" sibTransId="{ADE65BB5-C3A8-4E90-AD02-C8BC3491AE2A}"/>
    <dgm:cxn modelId="{A5106AAD-3221-4341-9C36-CE931F06E5B8}" srcId="{E5E95E82-EF79-43CA-AA86-43B0E1CBCD3F}" destId="{71B23325-63AE-46DA-933D-949EE928E565}" srcOrd="1" destOrd="0" parTransId="{220F5F11-7D87-463A-9D7A-7B7FB3C07A62}" sibTransId="{E1FB97C8-D7F7-4B97-AFD0-52F135B533D8}"/>
    <dgm:cxn modelId="{F4F3BD4C-7DE7-449F-8ECF-B43B2B86F2EB}" type="presOf" srcId="{CBCC21F5-552F-4D39-812E-6FCD4A366F58}" destId="{DAD9059A-916A-4916-A2A8-B42491568DD3}" srcOrd="0" destOrd="1" presId="urn:microsoft.com/office/officeart/2005/8/layout/hList6"/>
    <dgm:cxn modelId="{D286A548-6BB0-4DED-9FB5-D87042DDBE0A}" srcId="{082E8A29-955A-4C7C-A174-3E9DCD4DC89B}" destId="{A97FC57D-50D6-4D43-99C3-06D09820F122}" srcOrd="3" destOrd="0" parTransId="{5DD877C7-E4D9-4A68-A305-5A7689D3DBE7}" sibTransId="{C17BCABE-BEF2-4CC4-B037-B6B4866665CD}"/>
    <dgm:cxn modelId="{5FAB97D0-287A-4337-B5B1-270364764819}" srcId="{6D0E5D9F-7263-4526-A227-51301233F549}" destId="{272FD642-BC14-4B88-A1C2-F02C300667B6}" srcOrd="4" destOrd="0" parTransId="{347595B2-81E4-447C-8666-B749F9B5B057}" sibTransId="{1B74042C-6820-4557-AEEB-ED2998C391F4}"/>
    <dgm:cxn modelId="{8C1DCC05-2AD5-4BD0-8F41-090E29EB4687}" type="presOf" srcId="{683F4D1D-8566-466C-A835-2BD1191FE0C7}" destId="{25A33852-3C4B-4406-8856-3A4D6201948C}" srcOrd="0" destOrd="3" presId="urn:microsoft.com/office/officeart/2005/8/layout/hList6"/>
    <dgm:cxn modelId="{8910F93B-7180-4A52-9856-879D102D33F8}" srcId="{6D0E5D9F-7263-4526-A227-51301233F549}" destId="{357008B7-F3FD-489F-A410-81C9A9EFE4DA}" srcOrd="1" destOrd="0" parTransId="{ED5EFE54-4C6D-4A88-939B-CE66C6668425}" sibTransId="{87BC108C-4915-4A4B-8565-E4BD28BA3C35}"/>
    <dgm:cxn modelId="{97004F90-D1DB-4A84-A8AE-504DE1F07341}" srcId="{082E8A29-955A-4C7C-A174-3E9DCD4DC89B}" destId="{97AFB725-9839-43BA-B026-0DD6AA03AD9C}" srcOrd="1" destOrd="0" parTransId="{CC01022B-5039-457F-931E-79459E3C1DC4}" sibTransId="{D5C26250-A06D-4B41-BC14-92648809C21F}"/>
    <dgm:cxn modelId="{17E73148-9C08-4999-B21E-F3C5A0E3FC0C}" srcId="{CF9055CF-8DEB-4A02-949A-DE72B6AC5D37}" destId="{B6E26FFC-9977-4BBC-BEC7-3D6B63754E52}" srcOrd="1" destOrd="0" parTransId="{5CEFBD89-2F4F-4B51-A98A-0F3C86494166}" sibTransId="{48634C00-2335-4923-9072-EB7482323D9C}"/>
    <dgm:cxn modelId="{729DA21F-0A99-4CC3-ACFF-2A00EDCAA358}" type="presOf" srcId="{37A7C994-CC74-44DD-8777-ED6736B35821}" destId="{86146B22-5360-4D1B-AC91-3378F10134EE}" srcOrd="0" destOrd="1" presId="urn:microsoft.com/office/officeart/2005/8/layout/hList6"/>
    <dgm:cxn modelId="{D15FEBE8-8402-403C-90B1-5E26610CA0BF}" type="presOf" srcId="{CB9F5052-5D43-4B03-A35F-D63637CBAE2E}" destId="{DAD9059A-916A-4916-A2A8-B42491568DD3}" srcOrd="0" destOrd="2" presId="urn:microsoft.com/office/officeart/2005/8/layout/hList6"/>
    <dgm:cxn modelId="{5351B217-259B-4E6A-85F5-2E408BEB0764}" type="presOf" srcId="{082E8A29-955A-4C7C-A174-3E9DCD4DC89B}" destId="{98302F07-D6A9-46A5-9807-EBF6C9F5B2DD}" srcOrd="0" destOrd="0" presId="urn:microsoft.com/office/officeart/2005/8/layout/hList6"/>
    <dgm:cxn modelId="{1C5CE732-A00F-4C06-A1A8-B209BC6B496D}" srcId="{E5E95E82-EF79-43CA-AA86-43B0E1CBCD3F}" destId="{37A7C994-CC74-44DD-8777-ED6736B35821}" srcOrd="0" destOrd="0" parTransId="{03F017E7-7E3C-4E2C-9CEF-B07099F38801}" sibTransId="{118572A4-3B5E-487E-8015-6A319369077F}"/>
    <dgm:cxn modelId="{1B9593D8-0118-451B-8B48-CC6C91B73C1B}" type="presOf" srcId="{B86124A4-14C7-49C7-A342-9B2C2B94980B}" destId="{98302F07-D6A9-46A5-9807-EBF6C9F5B2DD}" srcOrd="0" destOrd="3" presId="urn:microsoft.com/office/officeart/2005/8/layout/hList6"/>
    <dgm:cxn modelId="{ECB535CD-5106-41E2-A5E6-D382C3792033}" type="presOf" srcId="{357008B7-F3FD-489F-A410-81C9A9EFE4DA}" destId="{25A33852-3C4B-4406-8856-3A4D6201948C}" srcOrd="0" destOrd="2" presId="urn:microsoft.com/office/officeart/2005/8/layout/hList6"/>
    <dgm:cxn modelId="{CC1A92EB-2672-4443-858D-BCA16F76F740}" type="presOf" srcId="{F3256203-D9D1-492A-B801-68C1A32486F0}" destId="{25A33852-3C4B-4406-8856-3A4D6201948C}" srcOrd="0" destOrd="1" presId="urn:microsoft.com/office/officeart/2005/8/layout/hList6"/>
    <dgm:cxn modelId="{3C41F2E0-4620-40B4-9857-68872B278EFB}" srcId="{B6E26FFC-9977-4BBC-BEC7-3D6B63754E52}" destId="{CBCC21F5-552F-4D39-812E-6FCD4A366F58}" srcOrd="0" destOrd="0" parTransId="{4A973A1C-85F1-4969-A536-D29940229E2C}" sibTransId="{3640B940-6901-481F-ADF7-6B77DEEED764}"/>
    <dgm:cxn modelId="{2FA258D4-5B38-426D-B0D7-CD8F217A1137}" type="presOf" srcId="{E5E95E82-EF79-43CA-AA86-43B0E1CBCD3F}" destId="{86146B22-5360-4D1B-AC91-3378F10134EE}" srcOrd="0" destOrd="0" presId="urn:microsoft.com/office/officeart/2005/8/layout/hList6"/>
    <dgm:cxn modelId="{0676BA07-1135-49D0-993A-27A9F99FC0CD}" type="presOf" srcId="{B6E26FFC-9977-4BBC-BEC7-3D6B63754E52}" destId="{DAD9059A-916A-4916-A2A8-B42491568DD3}" srcOrd="0" destOrd="0" presId="urn:microsoft.com/office/officeart/2005/8/layout/hList6"/>
    <dgm:cxn modelId="{EA3503AD-6705-4580-984C-054DBA782CF4}" srcId="{B6E26FFC-9977-4BBC-BEC7-3D6B63754E52}" destId="{F86124E5-8C32-40BB-B6CC-410A6B2E4829}" srcOrd="3" destOrd="0" parTransId="{C17213B5-E8AA-4B0C-80B2-207E9A776B90}" sibTransId="{E70A7BAA-FAD9-4EB5-BE85-A8976E0927B2}"/>
    <dgm:cxn modelId="{C06DA1C3-D38F-43B1-B24E-E80592CC29EC}" type="presOf" srcId="{23A0DE4A-FE92-496E-B335-3433CEFB74E9}" destId="{98302F07-D6A9-46A5-9807-EBF6C9F5B2DD}" srcOrd="0" destOrd="1" presId="urn:microsoft.com/office/officeart/2005/8/layout/hList6"/>
    <dgm:cxn modelId="{77BD0D2D-7C4E-49B3-9A72-0FD33F32D294}" type="presOf" srcId="{6D0E5D9F-7263-4526-A227-51301233F549}" destId="{25A33852-3C4B-4406-8856-3A4D6201948C}" srcOrd="0" destOrd="0" presId="urn:microsoft.com/office/officeart/2005/8/layout/hList6"/>
    <dgm:cxn modelId="{A76240AD-13F6-40C0-BD9B-102D5EC0AE51}" srcId="{CF9055CF-8DEB-4A02-949A-DE72B6AC5D37}" destId="{E5E95E82-EF79-43CA-AA86-43B0E1CBCD3F}" srcOrd="3" destOrd="0" parTransId="{FD76A3AE-1B6C-45A0-8E84-63160283749F}" sibTransId="{BF76010C-5523-4E13-B3E7-886DCE6AEBD4}"/>
    <dgm:cxn modelId="{7BFD6A1E-8CF2-4420-BA2E-2C19AD943CC3}" srcId="{B6E26FFC-9977-4BBC-BEC7-3D6B63754E52}" destId="{FC45AB66-3DC0-48E2-97B0-DB7D7AC1178C}" srcOrd="2" destOrd="0" parTransId="{9C10C672-44ED-4A56-8CAF-BFE952FC57B2}" sibTransId="{E3096C4A-490A-4653-AB52-ABB5668F361F}"/>
    <dgm:cxn modelId="{C8C462C6-33A3-4E8B-91FE-36DBE92F1C4A}" srcId="{CF9055CF-8DEB-4A02-949A-DE72B6AC5D37}" destId="{6D0E5D9F-7263-4526-A227-51301233F549}" srcOrd="2" destOrd="0" parTransId="{23416D07-25F8-426C-BC65-639E6BCF4D6D}" sibTransId="{DE289E29-1989-4D8E-8AA6-F030105B3F13}"/>
    <dgm:cxn modelId="{AC386229-3310-416B-AA5D-23AAEC6D2EE4}" srcId="{B6E26FFC-9977-4BBC-BEC7-3D6B63754E52}" destId="{CB9F5052-5D43-4B03-A35F-D63637CBAE2E}" srcOrd="1" destOrd="0" parTransId="{2F42A119-E12B-4112-8945-AAAEF5353D53}" sibTransId="{8A245971-8BAB-4B2B-AD04-54CD6BDC16CE}"/>
    <dgm:cxn modelId="{1C7BAE61-9DC8-4C8B-BD51-BF550B93EBC1}" type="presOf" srcId="{FC45AB66-3DC0-48E2-97B0-DB7D7AC1178C}" destId="{DAD9059A-916A-4916-A2A8-B42491568DD3}" srcOrd="0" destOrd="3" presId="urn:microsoft.com/office/officeart/2005/8/layout/hList6"/>
    <dgm:cxn modelId="{3AE2742D-7673-4553-BCDD-292AE3B4BC50}" type="presOf" srcId="{97AFB725-9839-43BA-B026-0DD6AA03AD9C}" destId="{98302F07-D6A9-46A5-9807-EBF6C9F5B2DD}" srcOrd="0" destOrd="2" presId="urn:microsoft.com/office/officeart/2005/8/layout/hList6"/>
    <dgm:cxn modelId="{24179AE2-AA7E-4702-A358-E95F80152CCA}" type="presOf" srcId="{CF9055CF-8DEB-4A02-949A-DE72B6AC5D37}" destId="{6F1872F4-A030-4D64-A17C-72EA1ABBD62E}" srcOrd="0" destOrd="0" presId="urn:microsoft.com/office/officeart/2005/8/layout/hList6"/>
    <dgm:cxn modelId="{2986897A-7787-444F-B6C8-41F3823EF3C1}" srcId="{CF9055CF-8DEB-4A02-949A-DE72B6AC5D37}" destId="{082E8A29-955A-4C7C-A174-3E9DCD4DC89B}" srcOrd="0" destOrd="0" parTransId="{BA7938E6-8DFA-40B7-B4C4-EACC6D85FC31}" sibTransId="{C2176686-D23E-48EB-9D1B-1A1B46236638}"/>
    <dgm:cxn modelId="{67A03D8F-F327-4A9F-ABBC-1EB67EFD1ECB}" srcId="{082E8A29-955A-4C7C-A174-3E9DCD4DC89B}" destId="{23A0DE4A-FE92-496E-B335-3433CEFB74E9}" srcOrd="0" destOrd="0" parTransId="{68935D38-FEDC-4CD3-8002-43CB3944BEAF}" sibTransId="{55DF926D-029A-4E18-95C4-77A5A37CAE40}"/>
    <dgm:cxn modelId="{0FDA433A-FC18-43D8-A964-4E25BFC4D0A4}" type="presOf" srcId="{368FA855-DAFD-4247-9C16-FA9993C5842C}" destId="{25A33852-3C4B-4406-8856-3A4D6201948C}" srcOrd="0" destOrd="4" presId="urn:microsoft.com/office/officeart/2005/8/layout/hList6"/>
    <dgm:cxn modelId="{AB981D0D-0AD5-4DD6-BA19-D4E75ECF1C7D}" type="presOf" srcId="{A97FC57D-50D6-4D43-99C3-06D09820F122}" destId="{98302F07-D6A9-46A5-9807-EBF6C9F5B2DD}" srcOrd="0" destOrd="4" presId="urn:microsoft.com/office/officeart/2005/8/layout/hList6"/>
    <dgm:cxn modelId="{3F5FDFA7-4C19-4288-90C2-4AD17FF5FE94}" type="presOf" srcId="{71B23325-63AE-46DA-933D-949EE928E565}" destId="{86146B22-5360-4D1B-AC91-3378F10134EE}" srcOrd="0" destOrd="2" presId="urn:microsoft.com/office/officeart/2005/8/layout/hList6"/>
    <dgm:cxn modelId="{9BAF7D54-A140-486A-BDD8-FDBA8F4A25E5}" srcId="{6D0E5D9F-7263-4526-A227-51301233F549}" destId="{683F4D1D-8566-466C-A835-2BD1191FE0C7}" srcOrd="2" destOrd="0" parTransId="{827567AD-DB6A-469E-8B18-8DBAB49D1645}" sibTransId="{8FCB3CA6-26F6-4B68-B105-F7FB00A8C615}"/>
    <dgm:cxn modelId="{53EC9309-A40A-410A-ACFA-4C672221CE1F}" type="presOf" srcId="{F86124E5-8C32-40BB-B6CC-410A6B2E4829}" destId="{DAD9059A-916A-4916-A2A8-B42491568DD3}" srcOrd="0" destOrd="4" presId="urn:microsoft.com/office/officeart/2005/8/layout/hList6"/>
    <dgm:cxn modelId="{1B8E71B0-2D3A-4AB0-8843-CFDACEDC3198}" srcId="{6D0E5D9F-7263-4526-A227-51301233F549}" destId="{F3256203-D9D1-492A-B801-68C1A32486F0}" srcOrd="0" destOrd="0" parTransId="{E9A20291-2E30-4C14-BB7D-DC095A20ECB6}" sibTransId="{6C9440D0-8847-40C0-98BC-2B5EA5745C3A}"/>
    <dgm:cxn modelId="{508A9F6A-C4F1-4147-A5F6-B89293B446E8}" srcId="{082E8A29-955A-4C7C-A174-3E9DCD4DC89B}" destId="{B86124A4-14C7-49C7-A342-9B2C2B94980B}" srcOrd="2" destOrd="0" parTransId="{B2F6F8FA-C3EE-485C-BFEC-A81570DC47D8}" sibTransId="{1114C752-8188-4E63-BFFC-E4081ACE9882}"/>
    <dgm:cxn modelId="{D4055BC1-25B1-4CD1-BF08-20C154FADF73}" type="presParOf" srcId="{6F1872F4-A030-4D64-A17C-72EA1ABBD62E}" destId="{98302F07-D6A9-46A5-9807-EBF6C9F5B2DD}" srcOrd="0" destOrd="0" presId="urn:microsoft.com/office/officeart/2005/8/layout/hList6"/>
    <dgm:cxn modelId="{584E2F3E-994B-49B2-AD46-0E8D6E4A468B}" type="presParOf" srcId="{6F1872F4-A030-4D64-A17C-72EA1ABBD62E}" destId="{6681DF6F-8E98-430C-9A87-14BEC6C3269E}" srcOrd="1" destOrd="0" presId="urn:microsoft.com/office/officeart/2005/8/layout/hList6"/>
    <dgm:cxn modelId="{FD54A181-98DF-439C-9CA4-93CD1333DEC4}" type="presParOf" srcId="{6F1872F4-A030-4D64-A17C-72EA1ABBD62E}" destId="{DAD9059A-916A-4916-A2A8-B42491568DD3}" srcOrd="2" destOrd="0" presId="urn:microsoft.com/office/officeart/2005/8/layout/hList6"/>
    <dgm:cxn modelId="{B910F504-589D-4168-B820-FECB0EF26955}" type="presParOf" srcId="{6F1872F4-A030-4D64-A17C-72EA1ABBD62E}" destId="{39AEACD1-F8CF-4528-8379-DAA829B3790B}" srcOrd="3" destOrd="0" presId="urn:microsoft.com/office/officeart/2005/8/layout/hList6"/>
    <dgm:cxn modelId="{AEDC4C6E-DC7C-4364-8563-E748313EFA17}" type="presParOf" srcId="{6F1872F4-A030-4D64-A17C-72EA1ABBD62E}" destId="{25A33852-3C4B-4406-8856-3A4D6201948C}" srcOrd="4" destOrd="0" presId="urn:microsoft.com/office/officeart/2005/8/layout/hList6"/>
    <dgm:cxn modelId="{CBF7D188-2B16-4153-AEAE-C484C833188A}" type="presParOf" srcId="{6F1872F4-A030-4D64-A17C-72EA1ABBD62E}" destId="{562EDDC3-60FD-463F-A6DB-A597D604B642}" srcOrd="5" destOrd="0" presId="urn:microsoft.com/office/officeart/2005/8/layout/hList6"/>
    <dgm:cxn modelId="{A7220034-7FD2-4082-91F9-5EDDE0F524D0}" type="presParOf" srcId="{6F1872F4-A030-4D64-A17C-72EA1ABBD62E}" destId="{86146B22-5360-4D1B-AC91-3378F10134EE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</a:t>
            </a:r>
            <a:r>
              <a:rPr lang="ru-RU" dirty="0" smtClean="0"/>
              <a:t>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inv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/>
          <a:lstStyle/>
          <a:p>
            <a:fld id="{2CCFE9AC-F15C-4FA0-A6F1-298829FA691D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/>
          <a:lstStyle/>
          <a:p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inv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18896" y="2465294"/>
            <a:ext cx="5389895" cy="4392706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0"/>
            <a:ext cx="12188952" cy="13712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</a:t>
            </a:r>
            <a:r>
              <a:rPr lang="ru-RU" noProof="0" dirty="0" smtClean="0"/>
              <a:t>уровень</a:t>
            </a:r>
          </a:p>
          <a:p>
            <a:pPr lvl="5"/>
            <a:r>
              <a:rPr lang="ru-RU" dirty="0" smtClean="0"/>
              <a:t>Шестая</a:t>
            </a:r>
          </a:p>
          <a:p>
            <a:pPr lvl="6"/>
            <a:r>
              <a:rPr lang="ru-RU" dirty="0" smtClean="0"/>
              <a:t>Седьмая</a:t>
            </a:r>
          </a:p>
          <a:p>
            <a:pPr lvl="7"/>
            <a:r>
              <a:rPr lang="ru-RU" dirty="0" smtClean="0"/>
              <a:t>Восьмая</a:t>
            </a:r>
          </a:p>
          <a:p>
            <a:pPr lvl="8"/>
            <a:r>
              <a:rPr lang="ru-RU" dirty="0" smtClean="0"/>
              <a:t>Девятая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FE9AC-F15C-4FA0-A6F1-298829FA691D}" type="datetimeFigureOut">
              <a:rPr lang="ru-RU" smtClean="0"/>
              <a:pPr/>
              <a:t>12.03.2014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66BE7-899D-4075-917F-DBDE33B6B6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ru-RU" sz="6000" b="1" i="0" dirty="0" smtClean="0">
                <a:solidFill>
                  <a:srgbClr val="3C4743"/>
                </a:solidFill>
                <a:latin typeface="Calibri"/>
                <a:ea typeface="+mj-ea"/>
                <a:cs typeface="+mj-cs"/>
              </a:rPr>
              <a:t>Решение олимпиадных задач по геометрии</a:t>
            </a:r>
            <a:endParaRPr lang="ru-RU" sz="6000" b="1" i="0" dirty="0">
              <a:solidFill>
                <a:srgbClr val="3C4743"/>
              </a:solidFill>
              <a:latin typeface="Calibri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947741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Выполнили:  Михайлов Александр, </a:t>
            </a:r>
            <a:r>
              <a:rPr lang="ru-RU" b="1" dirty="0" err="1"/>
              <a:t>Магеркина</a:t>
            </a:r>
            <a:r>
              <a:rPr lang="ru-RU" b="1" dirty="0"/>
              <a:t> Алина, </a:t>
            </a:r>
            <a:r>
              <a:rPr lang="ru-RU" b="1" dirty="0" err="1"/>
              <a:t>Ряховский</a:t>
            </a:r>
            <a:r>
              <a:rPr lang="ru-RU" b="1" dirty="0"/>
              <a:t> Дмитрий, </a:t>
            </a:r>
            <a:r>
              <a:rPr lang="ru-RU" b="1" dirty="0" err="1"/>
              <a:t>Жакупов</a:t>
            </a:r>
            <a:r>
              <a:rPr lang="ru-RU" b="1" dirty="0"/>
              <a:t> Тимур, ученики 10 а  </a:t>
            </a:r>
            <a:r>
              <a:rPr lang="ru-RU" b="1" dirty="0" smtClean="0"/>
              <a:t>класса</a:t>
            </a:r>
          </a:p>
          <a:p>
            <a:r>
              <a:rPr lang="ru-RU" sz="2400" b="1" i="0" dirty="0" smtClean="0"/>
              <a:t>Руководитель: учитель математики высшей квалификационной категории Крюкова Ольга Евгеньевна</a:t>
            </a:r>
            <a:endParaRPr lang="ru-RU" sz="2400" b="0" i="0" dirty="0"/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Тетраэдр. Виды тетраэдров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243" y="2300631"/>
            <a:ext cx="5060255" cy="3986213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ли замостить все пространство равными тетраэдрами, все грани которых — прямоугольные треугольники?</a:t>
            </a:r>
            <a:endParaRPr lang="ru-RU" sz="15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15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этого надо взять тетраэдр 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развёртка которого показана на </a:t>
            </a:r>
            <a:r>
              <a:rPr lang="ru-RU" sz="1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рисунке. 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 нём 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= 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= 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  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CAB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= 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CAD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= 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= 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CBD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= 90</a:t>
            </a:r>
            <a:r>
              <a:rPr lang="ru-RU" sz="15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Возможны несколько способов замощения пространства такими тетраэдрами</a:t>
            </a:r>
            <a:r>
              <a:rPr lang="ru-RU" sz="1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5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Тетраэдр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 симметричный ему относительно плоскости </a:t>
            </a:r>
            <a:r>
              <a:rPr lang="ru-RU" sz="15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ADC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образуют четырехугольную пирамиду с квадратным основанием, одно из боковых ребер которой перпендикулярно основанию и равно его стороне </a:t>
            </a:r>
            <a:r>
              <a:rPr lang="ru-RU" sz="15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трех таких пирамид можно составить куб, как показано на рис. Очевидно, что кубами пространство замостить можно.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да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24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3600" dirty="0"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6145" name="Рисунок 68" descr="\epsfbox{pic10.32}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230" y="3446360"/>
            <a:ext cx="1421052" cy="187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Рисунок 67" descr="\epsfbox{pic10.33}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282" y="3375145"/>
            <a:ext cx="3162025" cy="201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AFA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solidFill>
            <a:srgbClr val="FAFA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13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работы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64718" t="15340" r="4985" b="5336"/>
          <a:stretch/>
        </p:blipFill>
        <p:spPr>
          <a:xfrm>
            <a:off x="4226560" y="2463456"/>
            <a:ext cx="2612578" cy="37087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49231" t="15655" r="20641" b="5369"/>
          <a:stretch/>
        </p:blipFill>
        <p:spPr>
          <a:xfrm>
            <a:off x="7682418" y="2422354"/>
            <a:ext cx="2638364" cy="37498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34104" t="15340" r="35400" b="5336"/>
          <a:stretch/>
        </p:blipFill>
        <p:spPr>
          <a:xfrm>
            <a:off x="753533" y="2463456"/>
            <a:ext cx="2629747" cy="37087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45743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85" y="1828456"/>
            <a:ext cx="69697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2425" algn="l"/>
              </a:tabLst>
            </a:pPr>
            <a:r>
              <a:rPr lang="ru-RU" sz="1600" kern="50" dirty="0">
                <a:solidFill>
                  <a:schemeClr val="tx2"/>
                </a:solidFill>
                <a:latin typeface="Times New Roman" panose="02020603050405020304" pitchFamily="18" charset="0"/>
                <a:ea typeface="Andale Sans UI"/>
              </a:rPr>
              <a:t>Олимпиады по различным дисциплинам неоднородны. Олимпиады по математике, физике, информатике, в известной степени - по химии, в отличие от остальных, опираются на реально существующие «олимпиадные движения», то есть сложившиеся профессиональные сообщества наставников одарённых школьников, традиции ведения кружковой работы, заочного обучения, организации профильных школ-лагерей для одарённых детей</a:t>
            </a:r>
            <a:r>
              <a:rPr lang="ru-RU" sz="1600" kern="50" dirty="0" smtClean="0">
                <a:solidFill>
                  <a:schemeClr val="tx2"/>
                </a:solidFill>
                <a:latin typeface="Times New Roman" panose="02020603050405020304" pitchFamily="18" charset="0"/>
                <a:ea typeface="Andale Sans UI"/>
              </a:rPr>
              <a:t>,. </a:t>
            </a:r>
            <a:r>
              <a:rPr lang="ru-RU" sz="1600" kern="50" dirty="0">
                <a:solidFill>
                  <a:schemeClr val="tx2"/>
                </a:solidFill>
                <a:latin typeface="Times New Roman" panose="02020603050405020304" pitchFamily="18" charset="0"/>
                <a:ea typeface="Andale Sans UI"/>
              </a:rPr>
              <a:t>Олимпиады по этим </a:t>
            </a:r>
            <a:r>
              <a:rPr lang="ru-RU" sz="1600" kern="50" dirty="0" smtClean="0">
                <a:solidFill>
                  <a:schemeClr val="tx2"/>
                </a:solidFill>
                <a:latin typeface="Times New Roman" panose="02020603050405020304" pitchFamily="18" charset="0"/>
                <a:ea typeface="Andale Sans UI"/>
              </a:rPr>
              <a:t>предметам </a:t>
            </a:r>
            <a:r>
              <a:rPr lang="ru-RU" sz="1600" kern="50" dirty="0">
                <a:solidFill>
                  <a:schemeClr val="tx2"/>
                </a:solidFill>
                <a:latin typeface="Times New Roman" panose="02020603050405020304" pitchFamily="18" charset="0"/>
                <a:ea typeface="Andale Sans UI"/>
              </a:rPr>
              <a:t>отличаются более высоким уровнем </a:t>
            </a:r>
            <a:r>
              <a:rPr lang="ru-RU" sz="1600" kern="50" dirty="0" smtClean="0">
                <a:solidFill>
                  <a:schemeClr val="tx2"/>
                </a:solidFill>
                <a:latin typeface="Times New Roman" panose="02020603050405020304" pitchFamily="18" charset="0"/>
                <a:ea typeface="Andale Sans UI"/>
              </a:rPr>
              <a:t>обученности </a:t>
            </a:r>
            <a:r>
              <a:rPr lang="ru-RU" sz="1600" kern="50" dirty="0">
                <a:solidFill>
                  <a:schemeClr val="tx2"/>
                </a:solidFill>
                <a:latin typeface="Times New Roman" panose="02020603050405020304" pitchFamily="18" charset="0"/>
                <a:ea typeface="Andale Sans UI"/>
              </a:rPr>
              <a:t>участников, сильной </a:t>
            </a:r>
            <a:r>
              <a:rPr lang="ru-RU" sz="1600" kern="50" dirty="0" smtClean="0">
                <a:solidFill>
                  <a:schemeClr val="tx2"/>
                </a:solidFill>
                <a:latin typeface="Times New Roman" panose="02020603050405020304" pitchFamily="18" charset="0"/>
                <a:ea typeface="Andale Sans UI"/>
              </a:rPr>
              <a:t>конкуренцией.</a:t>
            </a:r>
            <a:endParaRPr lang="ru-RU" sz="1600" kern="50" dirty="0">
              <a:solidFill>
                <a:schemeClr val="tx2"/>
              </a:solidFill>
              <a:latin typeface="Times New Roman" panose="02020603050405020304" pitchFamily="18" charset="0"/>
              <a:ea typeface="Andale Sans UI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1600" dirty="0" smtClean="0">
                <a:solidFill>
                  <a:schemeClr val="tx2"/>
                </a:solidFill>
              </a:rPr>
              <a:t>Поэтому мы решили </a:t>
            </a:r>
            <a:r>
              <a:rPr lang="ru-RU" sz="1600" dirty="0">
                <a:solidFill>
                  <a:schemeClr val="tx2"/>
                </a:solidFill>
              </a:rPr>
              <a:t>заняться более глубоким рассмотрением олимпиадных задач по геометрии, которое в дальнейшем поможет нам в решении реальных олимпиадных задач. </a:t>
            </a:r>
            <a:r>
              <a:rPr lang="ru-RU" sz="1600">
                <a:solidFill>
                  <a:schemeClr val="tx2"/>
                </a:solidFill>
              </a:rPr>
              <a:t>Нам </a:t>
            </a:r>
            <a:r>
              <a:rPr lang="ru-RU" sz="1600" smtClean="0">
                <a:solidFill>
                  <a:schemeClr val="tx2"/>
                </a:solidFill>
              </a:rPr>
              <a:t>хочется выпустить </a:t>
            </a:r>
            <a:r>
              <a:rPr lang="ru-RU" sz="1600" dirty="0">
                <a:solidFill>
                  <a:schemeClr val="tx2"/>
                </a:solidFill>
              </a:rPr>
              <a:t>свой сборник, в котором были бы собраны самые интересные задачи с подробным решением и различными идеями решения</a:t>
            </a:r>
            <a:r>
              <a:rPr lang="ru-RU" sz="1600" dirty="0"/>
              <a:t>.</a:t>
            </a:r>
            <a:endParaRPr lang="ru-RU" sz="1600" dirty="0">
              <a:effectLst/>
            </a:endParaRPr>
          </a:p>
        </p:txBody>
      </p:sp>
      <p:pic>
        <p:nvPicPr>
          <p:cNvPr id="4098" name="Picture 2" descr="http://cavespirit.com/CaveWall/12/12.5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9065" y="2509157"/>
            <a:ext cx="4842935" cy="3434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19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ru-RU" sz="6000" b="1" i="0" dirty="0" smtClean="0">
                <a:solidFill>
                  <a:srgbClr val="3C4743"/>
                </a:solidFill>
                <a:latin typeface="Calibri"/>
                <a:ea typeface="+mj-ea"/>
                <a:cs typeface="+mj-cs"/>
              </a:rPr>
              <a:t>Решение олимпиадных задач по геометрии</a:t>
            </a:r>
            <a:endParaRPr lang="ru-RU" sz="6000" b="1" i="0" dirty="0">
              <a:solidFill>
                <a:srgbClr val="3C4743"/>
              </a:solidFill>
              <a:latin typeface="Calibri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947741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Выполнили:  Михайлов Александр, </a:t>
            </a:r>
            <a:r>
              <a:rPr lang="ru-RU" b="1" dirty="0" err="1"/>
              <a:t>Магеркина</a:t>
            </a:r>
            <a:r>
              <a:rPr lang="ru-RU" b="1" dirty="0"/>
              <a:t> Алина, </a:t>
            </a:r>
            <a:r>
              <a:rPr lang="ru-RU" b="1" dirty="0" err="1"/>
              <a:t>Ряховский</a:t>
            </a:r>
            <a:r>
              <a:rPr lang="ru-RU" b="1" dirty="0"/>
              <a:t> Дмитрий, </a:t>
            </a:r>
            <a:r>
              <a:rPr lang="ru-RU" b="1" dirty="0" err="1"/>
              <a:t>Жакупов</a:t>
            </a:r>
            <a:r>
              <a:rPr lang="ru-RU" b="1" dirty="0"/>
              <a:t> Тимур, ученики 10 а  </a:t>
            </a:r>
            <a:r>
              <a:rPr lang="ru-RU" b="1" dirty="0" smtClean="0"/>
              <a:t>класса</a:t>
            </a:r>
          </a:p>
          <a:p>
            <a:r>
              <a:rPr lang="ru-RU" sz="2400" b="1" i="0" dirty="0" smtClean="0"/>
              <a:t>Руководитель: учитель математики высшей квалификационной категории Крюкова Ольга Евгеньевна</a:t>
            </a:r>
            <a:endParaRPr lang="ru-RU" sz="2400" b="0" i="0" dirty="0"/>
          </a:p>
        </p:txBody>
      </p:sp>
    </p:spTree>
    <p:extLst>
      <p:ext uri="{BB962C8B-B14F-4D97-AF65-F5344CB8AC3E}">
        <p14:creationId xmlns:p14="http://schemas.microsoft.com/office/powerpoint/2010/main" val="336097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defTabSz="914400">
              <a:spcBef>
                <a:spcPts val="0"/>
              </a:spcBef>
              <a:buNone/>
            </a:pPr>
            <a:r>
              <a:rPr lang="ru-RU" sz="4400" b="0" i="0" dirty="0" smtClean="0">
                <a:solidFill>
                  <a:srgbClr val="E5E6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j-ea"/>
                <a:cs typeface="+mj-cs"/>
              </a:rPr>
              <a:t>Актуальность</a:t>
            </a:r>
            <a:endParaRPr lang="ru-RU" sz="4400" b="0" i="0" dirty="0">
              <a:solidFill>
                <a:srgbClr val="E5E6D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j-ea"/>
              <a:cs typeface="+mj-cs"/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4287328" y="2190749"/>
            <a:ext cx="6621464" cy="3986213"/>
          </a:xfrm>
        </p:spPr>
        <p:txBody>
          <a:bodyPr/>
          <a:lstStyle/>
          <a:p>
            <a:pPr marL="0" indent="0">
              <a:buClr>
                <a:srgbClr val="3C4743"/>
              </a:buClr>
              <a:buNone/>
            </a:pPr>
            <a:r>
              <a:rPr lang="ru-RU" dirty="0"/>
              <a:t>Олимпиадные геометрические задачи полезны </a:t>
            </a:r>
            <a:r>
              <a:rPr lang="ru-RU" dirty="0" smtClean="0"/>
              <a:t>для </a:t>
            </a:r>
            <a:r>
              <a:rPr lang="ru-RU" dirty="0"/>
              <a:t>проверки математических способностей и уровня </a:t>
            </a:r>
            <a:r>
              <a:rPr lang="ru-RU" dirty="0" smtClean="0"/>
              <a:t>подготовленности </a:t>
            </a:r>
            <a:r>
              <a:rPr lang="ru-RU" dirty="0"/>
              <a:t>учащихся в жестких соревновательных условиях. Вот мы и решили заняться более глубоким рассмотрением олимпиадных задач по геометрии, которое в дальнейшем поможет нам в решении реальных олимпиадных задач. Нам </a:t>
            </a:r>
            <a:r>
              <a:rPr lang="ru-RU" dirty="0" smtClean="0"/>
              <a:t>хочется выпустить </a:t>
            </a:r>
            <a:r>
              <a:rPr lang="ru-RU" dirty="0"/>
              <a:t>свой сборник, в котором были бы собраны самые интересные задачи с </a:t>
            </a:r>
            <a:r>
              <a:rPr lang="ru-RU" dirty="0" smtClean="0"/>
              <a:t>подробным </a:t>
            </a:r>
            <a:r>
              <a:rPr lang="ru-RU" dirty="0"/>
              <a:t>решением и различными идеями решения</a:t>
            </a:r>
            <a:endParaRPr lang="ru-RU" sz="2200" b="0" i="0" dirty="0">
              <a:solidFill>
                <a:srgbClr val="3C4743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2052" name="Picture 4" descr="http://astrooracle.ru/pages/znakiisimvoli/g/geometri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673" y="2294626"/>
            <a:ext cx="3270567" cy="356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35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 </a:t>
            </a:r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0160" y="2190749"/>
            <a:ext cx="9545991" cy="398621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Рассмотрение геометрических олимпиадных задач и создание сборника олимпиадных задач </a:t>
            </a:r>
            <a:endParaRPr lang="ru-RU" dirty="0"/>
          </a:p>
        </p:txBody>
      </p:sp>
      <p:pic>
        <p:nvPicPr>
          <p:cNvPr id="1032" name="Picture 8" descr="http://ts2.mm.bing.net/th?id=H.48152738025310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524" y="3039416"/>
            <a:ext cx="3447853" cy="3137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02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defTabSz="914400">
              <a:spcBef>
                <a:spcPts val="0"/>
              </a:spcBef>
              <a:buNone/>
            </a:pPr>
            <a:r>
              <a:rPr lang="ru-RU" sz="4400" b="0" i="0" dirty="0" smtClean="0">
                <a:solidFill>
                  <a:srgbClr val="E5E6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j-ea"/>
                <a:cs typeface="+mj-cs"/>
              </a:rPr>
              <a:t>Задачи</a:t>
            </a:r>
            <a:endParaRPr lang="ru-RU" sz="4400" b="0" i="0" dirty="0">
              <a:solidFill>
                <a:srgbClr val="E5E6D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j-ea"/>
              <a:cs typeface="+mj-cs"/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2972489" y="2251136"/>
            <a:ext cx="7011463" cy="3140374"/>
          </a:xfrm>
        </p:spPr>
        <p:txBody>
          <a:bodyPr/>
          <a:lstStyle/>
          <a:p>
            <a:r>
              <a:rPr lang="ru-RU" dirty="0" smtClean="0"/>
              <a:t>Поиск информации </a:t>
            </a:r>
            <a:r>
              <a:rPr lang="ru-RU" dirty="0"/>
              <a:t>об олимпиадных задач    </a:t>
            </a:r>
            <a:endParaRPr lang="ru-RU" dirty="0" smtClean="0"/>
          </a:p>
          <a:p>
            <a:r>
              <a:rPr lang="ru-RU" dirty="0" smtClean="0"/>
              <a:t>Классификацию </a:t>
            </a:r>
            <a:r>
              <a:rPr lang="ru-RU" dirty="0"/>
              <a:t>материала по группам   </a:t>
            </a:r>
          </a:p>
          <a:p>
            <a:r>
              <a:rPr lang="ru-RU" dirty="0" smtClean="0"/>
              <a:t> Разбор решения задач</a:t>
            </a:r>
          </a:p>
          <a:p>
            <a:r>
              <a:rPr lang="ru-RU" dirty="0" smtClean="0"/>
              <a:t>Выявление самых интересных задач по данным темам</a:t>
            </a:r>
            <a:endParaRPr lang="ru-RU" dirty="0"/>
          </a:p>
          <a:p>
            <a:pPr algn="l" defTabSz="914400">
              <a:lnSpc>
                <a:spcPct val="100000"/>
              </a:lnSpc>
              <a:spcBef>
                <a:spcPts val="1500"/>
              </a:spcBef>
              <a:buClr>
                <a:srgbClr val="3C4743"/>
              </a:buClr>
              <a:buFont typeface="Wingdings"/>
              <a:buChar char="§"/>
            </a:pPr>
            <a:r>
              <a:rPr lang="ru-RU" dirty="0" smtClean="0">
                <a:solidFill>
                  <a:srgbClr val="3C4743"/>
                </a:solidFill>
                <a:latin typeface="Calibri"/>
              </a:rPr>
              <a:t>Создание сборника олимпиадных задач</a:t>
            </a:r>
            <a:endParaRPr lang="ru-RU" sz="2200" b="0" i="0" dirty="0" smtClean="0">
              <a:solidFill>
                <a:srgbClr val="3C4743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3074" name="Picture 2" descr="http://tam316.ucoz.ru/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3" y="2258422"/>
            <a:ext cx="2790406" cy="313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36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defTabSz="914400">
              <a:spcBef>
                <a:spcPts val="0"/>
              </a:spcBef>
              <a:buNone/>
            </a:pPr>
            <a:r>
              <a:rPr lang="ru-RU" sz="4400" b="0" i="0" dirty="0" smtClean="0">
                <a:solidFill>
                  <a:srgbClr val="E5E6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j-ea"/>
                <a:cs typeface="+mj-cs"/>
              </a:rPr>
              <a:t>Олимпиадные задачи по различным дисциплинам</a:t>
            </a:r>
            <a:endParaRPr lang="ru-RU" sz="4400" b="0" i="0" dirty="0">
              <a:solidFill>
                <a:srgbClr val="E5E6D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9" name="Объект 8" descr="Гистограмма с группировкой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1523520"/>
              </p:ext>
            </p:extLst>
          </p:nvPr>
        </p:nvGraphicFramePr>
        <p:xfrm>
          <a:off x="1452881" y="2038350"/>
          <a:ext cx="9712960" cy="4738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4825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defTabSz="914400">
              <a:spcBef>
                <a:spcPts val="0"/>
              </a:spcBef>
              <a:buNone/>
            </a:pPr>
            <a:r>
              <a:rPr lang="ru-RU" sz="4400" b="0" i="0" dirty="0" smtClean="0">
                <a:solidFill>
                  <a:srgbClr val="E5E6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j-ea"/>
                <a:cs typeface="+mj-cs"/>
              </a:rPr>
              <a:t>План работы</a:t>
            </a:r>
            <a:endParaRPr lang="ru-RU" sz="4400" b="0" i="0" dirty="0">
              <a:solidFill>
                <a:srgbClr val="E5E6D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8" name="Объект 7" descr="Трапециевидный список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5603407"/>
              </p:ext>
            </p:extLst>
          </p:nvPr>
        </p:nvGraphicFramePr>
        <p:xfrm>
          <a:off x="1279525" y="2190750"/>
          <a:ext cx="9629775" cy="3986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4969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Геометрия на клетчатой бумаге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77142"/>
            <a:ext cx="8307238" cy="5080858"/>
          </a:xfrm>
        </p:spPr>
        <p:txBody>
          <a:bodyPr>
            <a:no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 клетчатой бумаги размером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раскрасили в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цветов. (Каждую клеточку закрасили одним из этих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цветов или не закрасили вообще). "Правильной" раскраской называется такая, что в каждом столбце и в каждой строке нет двух клеточек одинакового цвета. Можно ли докрасить лист "правильным" способом, если сначала было "правильно" закрашено 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- 1 клетка? 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- 2 клетки? 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клеток?</a:t>
            </a:r>
            <a:endParaRPr lang="ru-RU" sz="1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1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правильно закрашены все клетки квадрата </a:t>
            </a:r>
            <a:r>
              <a:rPr lang="ru-RU" sz="1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ru-RU" sz="1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кроме некоторых клеток одной строки (или одного столбца), то квадрат можно правильно докрасить. 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Пусть, например,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докрашены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некоторые клетки первой строки. Покрасим каждую такую клетку в тот цвет, который ещё не встречается в её столбце. Нужно доказать, что в первой строке при этом не может оказаться двух клеток одинакового, скажем, красного, цвета. Для этого рассмотрим прямоугольник (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− 1)×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полученный из квадрата вычёркиванием первой строки. Поскольку раскраска была правильной, то в каждой из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− 1 строк прямоугольника красный цвет встречался один раз, — следовательно, всего красных клеток в нем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− 1, а в каждом из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столбцов прямоугольника красная клетка встречалась не более одного раза, — следовательно, красная клетка не встречалась только в одном из столбцов прямоугольника. Следовательно, лишь в одной клетке первой строки квадрата может появиться этот цвет. 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нельзя, примеры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приведены на рисунках (здесь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= 6; аналогичные примеры можно, конечно, привести и для любого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 Д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промежуточного между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− 2 числа закрашенных клеток (в качестве примера можно взять "промежуточный" между этими рисунками).</a:t>
            </a:r>
            <a:endParaRPr lang="ru-RU" sz="1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а) можно; б) и в)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нельзя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Рисунок 28" descr="http://www.problems.ru/show_document.php?id=15385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961" y="3346633"/>
            <a:ext cx="3657600" cy="16136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2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Треугольники. Равенство треугольников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021" y="2216643"/>
            <a:ext cx="5503653" cy="39862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выпуклом четырёхугольнике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диагонали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равны. Кроме того,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BAC =  ADB,  CAD +  ADC =  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ABD.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BAD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продолжении стороны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 точку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отложим отрезок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CF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=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продолжении стороны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точку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отложим отрезок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CF=AB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Тогда по теореме о внешнем угле треугольника 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ACF =  CAD+ ADC =  ABD.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Поэтому треугольники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ACF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DBA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по двум сторонам и углу между ними. Значит,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CAF =  ADB =  BAC,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Следовательно, точки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лежат на одной прямой. Кроме того,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 = AD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AFC =  BAD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Значит,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AD=DF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Таким образом 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AF=AD=DF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т.е. треугольник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AFD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равносторонний. Поэтому 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BAD =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1400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" name="Рисунок 173" descr="http://problems.ru/show_document.php?id=157720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8948" y="2227385"/>
            <a:ext cx="4273717" cy="36169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44951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Теорема косинусов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84731" y="2133600"/>
                <a:ext cx="5534708" cy="3986213"/>
              </a:xfrm>
            </p:spPr>
            <p:txBody>
              <a:bodyPr>
                <a:normAutofit fontScale="92500" lnSpcReduction="20000"/>
              </a:bodyPr>
              <a:lstStyle/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 трапеции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ABCD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точка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— середина основания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— середина основания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CD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Найдите площадь трапеции, если известно, что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DK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— биссектриса угла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BM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— биссектриса угла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наибольший из углов при нижнем основании равен 60</a:t>
                </a:r>
                <a:r>
                  <a:rPr lang="ru-RU" sz="1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а периметр равен 30.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sz="1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Решение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Пусть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— середина большего основания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трапеции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ABCD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Предположим, что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DAB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60</a:t>
                </a:r>
                <a:r>
                  <a:rPr lang="ru-RU" sz="1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Поскольку 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ADK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KDC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AKD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то треугольник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ADK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—равносторонний,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DK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AK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KB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Поэтому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ADB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90</a:t>
                </a:r>
                <a:r>
                  <a:rPr lang="ru-RU" sz="1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а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DBA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30</a:t>
                </a:r>
                <a:r>
                  <a:rPr lang="ru-RU" sz="1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sz="1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Но 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DBA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&lt;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MBA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1/2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Поэтому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&gt; 60</a:t>
                </a:r>
                <a:r>
                  <a:rPr lang="ru-RU" sz="1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что невозможно. Следовательно,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60</a:t>
                </a:r>
                <a:r>
                  <a:rPr lang="ru-RU" sz="1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Обозначим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BC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MC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MD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AD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AK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KB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Тогда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+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10. Проведём через вершину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прямую, параллельную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AD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до пересечения с основанием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в точке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В треугольнике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BCP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известно, что 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BC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CP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AD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BP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AP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DC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2(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CBP</a:t>
                </a:r>
                <a:r>
                  <a:rPr lang="en-US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60</a:t>
                </a:r>
                <a:r>
                  <a:rPr lang="en-US" sz="1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По теореме косинусов 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ru-RU" sz="1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</a:t>
                </a:r>
                <a:r>
                  <a:rPr lang="ru-RU" sz="1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1400" baseline="30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+ 4(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-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ru-RU" sz="1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- 2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-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Из полученной </a:t>
                </a:r>
                <a:r>
                  <a:rPr lang="ru-RU" sz="1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системы</a:t>
                </a: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ru-RU" sz="14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ru-RU" sz="1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находим, что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3,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7. Тогда высота трапеции равна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ru-RU" sz="14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sin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60</a:t>
                </a:r>
                <a:r>
                  <a:rPr lang="ru-RU" sz="1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 </a:t>
                </a:r>
                <a:r>
                  <a:rPr lang="ru-RU" sz="1200" dirty="0"/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1200" i="1">
                            <a:latin typeface="Cambria Math" panose="02040503050406030204" pitchFamily="18" charset="0"/>
                          </a:rPr>
                          <m:t>3/2</m:t>
                        </m:r>
                      </m:e>
                    </m:rad>
                  </m:oMath>
                </a14:m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Следовательно,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ru-RU" sz="1400" baseline="-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ABCD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(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+ </a:t>
                </a:r>
                <a:r>
                  <a:rPr lang="ru-RU" sz="1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ru-RU" sz="1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. </a:t>
                </a:r>
                <a:r>
                  <a:rPr lang="ru-RU" sz="1200" dirty="0"/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1200" i="1">
                            <a:latin typeface="Cambria Math" panose="02040503050406030204" pitchFamily="18" charset="0"/>
                          </a:rPr>
                          <m:t>3/2</m:t>
                        </m:r>
                      </m:e>
                    </m:rad>
                  </m:oMath>
                </a14:m>
                <a:r>
                  <a:rPr lang="ru-RU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</a:t>
                </a:r>
                <a:r>
                  <a:rPr lang="ru-RU" sz="1200" dirty="0"/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12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ru-RU" sz="1200" dirty="0"/>
                  <a:t>.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sz="1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Ответ: </a:t>
                </a:r>
                <a:r>
                  <a:rPr lang="ru-RU" sz="1200" dirty="0"/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12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ru-RU" sz="1200" dirty="0"/>
                  <a:t>.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4731" y="2133600"/>
                <a:ext cx="5534708" cy="3986213"/>
              </a:xfrm>
              <a:blipFill rotWithShape="0">
                <a:blip r:embed="rId2" cstate="print"/>
                <a:stretch>
                  <a:fillRect l="-110" t="-10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39" name="Рисунок 287" descr="http://problems.ru/show_document.php?id=15318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668" y="3347453"/>
            <a:ext cx="6245655" cy="15585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Рисунок 282" descr="$\displaystyle \left\{\vphantom{ \begin{array}{lll}&#10;x+y = 10\\&#10;y^{2} = x^{2} + 4(y - x)^{2}- 2x(y - x)\\&#10;\end{array} }\right.$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41" y="4669853"/>
            <a:ext cx="198438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Рисунок 283" descr="$\displaystyle \begin{array}{lll}&#10;x+y = 10\\&#10;y^{2} = x^{2} + 4(y - x)^{2}- 2x(y - x)\\&#10;\end{array}$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60" y="4669853"/>
            <a:ext cx="2674938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ucation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_16x9.potx" id="{AA5F22BC-61EA-4F01-AB22-75117871E196}" vid="{BD0EB374-1DDC-4F15-88A9-D386288C58A6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46F0C7C-95CD-4157-B59F-1693F8160B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Широкоэкранная презентация по школьным предметам (с нарисованной классной доской)</Template>
  <TotalTime>0</TotalTime>
  <Words>380</Words>
  <Application>Microsoft Office PowerPoint</Application>
  <PresentationFormat>Широкоэкранный</PresentationFormat>
  <Paragraphs>80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Andale Sans UI</vt:lpstr>
      <vt:lpstr>Arial</vt:lpstr>
      <vt:lpstr>Calibri</vt:lpstr>
      <vt:lpstr>Cambria Math</vt:lpstr>
      <vt:lpstr>Times New Roman</vt:lpstr>
      <vt:lpstr>Wingdings</vt:lpstr>
      <vt:lpstr>Education 16x9</vt:lpstr>
      <vt:lpstr>Решение олимпиадных задач по геометрии</vt:lpstr>
      <vt:lpstr>Актуальность</vt:lpstr>
      <vt:lpstr>Цель  проекта</vt:lpstr>
      <vt:lpstr>Задачи</vt:lpstr>
      <vt:lpstr>Олимпиадные задачи по различным дисциплинам</vt:lpstr>
      <vt:lpstr>План работы</vt:lpstr>
      <vt:lpstr>Геометрия на клетчатой бумаге</vt:lpstr>
      <vt:lpstr>Треугольники. Равенство треугольников</vt:lpstr>
      <vt:lpstr>Теорема косинусов</vt:lpstr>
      <vt:lpstr>Тетраэдр. Виды тетраэдров</vt:lpstr>
      <vt:lpstr>Результаты работы</vt:lpstr>
      <vt:lpstr>Вывод</vt:lpstr>
      <vt:lpstr>Решение олимпиадных задач по геометрии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2014-03-03T14:48:48Z</dcterms:created>
  <dcterms:modified xsi:type="dcterms:W3CDTF">2014-03-12T13:11:37Z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TC034629029991</vt:lpwstr>
  </property>
</Properties>
</file>