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62" r:id="rId5"/>
    <p:sldId id="267" r:id="rId6"/>
    <p:sldId id="263" r:id="rId7"/>
    <p:sldId id="277" r:id="rId8"/>
    <p:sldId id="259" r:id="rId9"/>
    <p:sldId id="275" r:id="rId1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xmlns:mc="http://schemas.openxmlformats.org/markup-compatibility/2006" xmlns:a14="http://schemas.microsoft.com/office/drawing/2010/main" val="FAA906" mc:Ignorable="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178" autoAdjust="0"/>
    <p:restoredTop sz="94660"/>
  </p:normalViewPr>
  <p:slideViewPr>
    <p:cSldViewPr>
      <p:cViewPr varScale="1">
        <p:scale>
          <a:sx n="70" d="100"/>
          <a:sy n="70" d="100"/>
        </p:scale>
        <p:origin x="-5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B3EC646-D489-4E25-9A7F-7E0ADA20FE6E}" type="doc">
      <dgm:prSet loTypeId="urn:microsoft.com/office/officeart/2005/8/layout/venn1" loCatId="relationship" qsTypeId="urn:microsoft.com/office/officeart/2005/8/quickstyle/simple1" qsCatId="simple" csTypeId="urn:microsoft.com/office/officeart/2005/8/colors/colorful5" csCatId="colorful" phldr="1"/>
      <dgm:spPr/>
    </dgm:pt>
    <dgm:pt modelId="{A3A7A2CB-8FBC-45AB-A007-A855B993D098}">
      <dgm:prSet phldrT="[Текст]"/>
      <dgm:spPr/>
      <dgm:t>
        <a:bodyPr/>
        <a:lstStyle/>
        <a:p>
          <a:r>
            <a:rPr lang="ru-RU" dirty="0" smtClean="0"/>
            <a:t>Изготовление электронных схем, элементы которых состоят из нескольких атомов </a:t>
          </a:r>
          <a:endParaRPr lang="ru-RU" dirty="0"/>
        </a:p>
      </dgm:t>
    </dgm:pt>
    <dgm:pt modelId="{81DE2E86-5B16-436E-9A47-7C685E0286F8}" type="parTrans" cxnId="{AA93EB64-E083-40C2-9A04-5BB62DB01DA2}">
      <dgm:prSet/>
      <dgm:spPr/>
      <dgm:t>
        <a:bodyPr/>
        <a:lstStyle/>
        <a:p>
          <a:endParaRPr lang="ru-RU"/>
        </a:p>
      </dgm:t>
    </dgm:pt>
    <dgm:pt modelId="{9221B1E5-130D-4D0F-A3E5-AAD222F9531A}" type="sibTrans" cxnId="{AA93EB64-E083-40C2-9A04-5BB62DB01DA2}">
      <dgm:prSet/>
      <dgm:spPr/>
      <dgm:t>
        <a:bodyPr/>
        <a:lstStyle/>
        <a:p>
          <a:endParaRPr lang="ru-RU"/>
        </a:p>
      </dgm:t>
    </dgm:pt>
    <dgm:pt modelId="{A1D0C442-6F3B-44E3-B337-724BB1A4D12A}">
      <dgm:prSet phldrT="[Текст]"/>
      <dgm:spPr/>
      <dgm:t>
        <a:bodyPr/>
        <a:lstStyle/>
        <a:p>
          <a:r>
            <a:rPr lang="ru-RU" dirty="0" smtClean="0"/>
            <a:t>Непосредственная манипуляция атомами и молекулами и сборка из них чего угодно </a:t>
          </a:r>
          <a:endParaRPr lang="ru-RU" dirty="0"/>
        </a:p>
      </dgm:t>
    </dgm:pt>
    <dgm:pt modelId="{081E8E69-E01C-4545-A5C9-94FCE11ADF03}" type="parTrans" cxnId="{2CEC0CF2-1410-4EBD-960E-312F5B7D7779}">
      <dgm:prSet/>
      <dgm:spPr/>
      <dgm:t>
        <a:bodyPr/>
        <a:lstStyle/>
        <a:p>
          <a:endParaRPr lang="ru-RU"/>
        </a:p>
      </dgm:t>
    </dgm:pt>
    <dgm:pt modelId="{F1628881-03BB-4793-BEC2-83EAB239CDF9}" type="sibTrans" cxnId="{2CEC0CF2-1410-4EBD-960E-312F5B7D7779}">
      <dgm:prSet/>
      <dgm:spPr/>
      <dgm:t>
        <a:bodyPr/>
        <a:lstStyle/>
        <a:p>
          <a:endParaRPr lang="ru-RU"/>
        </a:p>
      </dgm:t>
    </dgm:pt>
    <dgm:pt modelId="{4108ACDC-24C5-459F-A2AE-1BE4103CC776}">
      <dgm:prSet phldrT="[Текст]"/>
      <dgm:spPr/>
      <dgm:t>
        <a:bodyPr/>
        <a:lstStyle/>
        <a:p>
          <a:r>
            <a:rPr lang="ru-RU" dirty="0" smtClean="0"/>
            <a:t>Создание наномашин, то есть механизмов и роботов размером с молекулу </a:t>
          </a:r>
          <a:endParaRPr lang="ru-RU" dirty="0"/>
        </a:p>
      </dgm:t>
    </dgm:pt>
    <dgm:pt modelId="{DF9C6E7A-DC0B-4DB2-A601-3BD5A15A8545}" type="parTrans" cxnId="{B8106A75-9595-447A-A30F-D5865FE52B23}">
      <dgm:prSet/>
      <dgm:spPr/>
      <dgm:t>
        <a:bodyPr/>
        <a:lstStyle/>
        <a:p>
          <a:endParaRPr lang="ru-RU"/>
        </a:p>
      </dgm:t>
    </dgm:pt>
    <dgm:pt modelId="{FE0B7D42-25A0-459D-8B4C-971348E7FFE8}" type="sibTrans" cxnId="{B8106A75-9595-447A-A30F-D5865FE52B23}">
      <dgm:prSet/>
      <dgm:spPr/>
      <dgm:t>
        <a:bodyPr/>
        <a:lstStyle/>
        <a:p>
          <a:endParaRPr lang="ru-RU"/>
        </a:p>
      </dgm:t>
    </dgm:pt>
    <dgm:pt modelId="{CD509A27-DCF4-4719-9B3C-B4AA85BA2891}" type="pres">
      <dgm:prSet presAssocID="{4B3EC646-D489-4E25-9A7F-7E0ADA20FE6E}" presName="compositeShape" presStyleCnt="0">
        <dgm:presLayoutVars>
          <dgm:chMax val="7"/>
          <dgm:dir/>
          <dgm:resizeHandles val="exact"/>
        </dgm:presLayoutVars>
      </dgm:prSet>
      <dgm:spPr/>
    </dgm:pt>
    <dgm:pt modelId="{AD30A10F-D5DA-4865-BB8C-7CDA53D750A0}" type="pres">
      <dgm:prSet presAssocID="{A3A7A2CB-8FBC-45AB-A007-A855B993D098}" presName="circ1" presStyleLbl="vennNode1" presStyleIdx="0" presStyleCnt="3"/>
      <dgm:spPr/>
      <dgm:t>
        <a:bodyPr/>
        <a:lstStyle/>
        <a:p>
          <a:endParaRPr lang="ru-RU"/>
        </a:p>
      </dgm:t>
    </dgm:pt>
    <dgm:pt modelId="{63BD21D2-6BB6-4A5D-B7A7-0610E66A7304}" type="pres">
      <dgm:prSet presAssocID="{A3A7A2CB-8FBC-45AB-A007-A855B993D098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BDDADD-28B2-47C6-BEC8-2247832CA7FF}" type="pres">
      <dgm:prSet presAssocID="{A1D0C442-6F3B-44E3-B337-724BB1A4D12A}" presName="circ2" presStyleLbl="vennNode1" presStyleIdx="1" presStyleCnt="3"/>
      <dgm:spPr/>
      <dgm:t>
        <a:bodyPr/>
        <a:lstStyle/>
        <a:p>
          <a:endParaRPr lang="ru-RU"/>
        </a:p>
      </dgm:t>
    </dgm:pt>
    <dgm:pt modelId="{A6256B01-FD83-4BB6-B6EF-45F3FBFD5CA3}" type="pres">
      <dgm:prSet presAssocID="{A1D0C442-6F3B-44E3-B337-724BB1A4D12A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F974964-DBF2-41E5-9F81-662748A9F14E}" type="pres">
      <dgm:prSet presAssocID="{4108ACDC-24C5-459F-A2AE-1BE4103CC776}" presName="circ3" presStyleLbl="vennNode1" presStyleIdx="2" presStyleCnt="3"/>
      <dgm:spPr/>
      <dgm:t>
        <a:bodyPr/>
        <a:lstStyle/>
        <a:p>
          <a:endParaRPr lang="ru-RU"/>
        </a:p>
      </dgm:t>
    </dgm:pt>
    <dgm:pt modelId="{63684A70-2EDD-4592-9181-1D114C52547B}" type="pres">
      <dgm:prSet presAssocID="{4108ACDC-24C5-459F-A2AE-1BE4103CC776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8106A75-9595-447A-A30F-D5865FE52B23}" srcId="{4B3EC646-D489-4E25-9A7F-7E0ADA20FE6E}" destId="{4108ACDC-24C5-459F-A2AE-1BE4103CC776}" srcOrd="2" destOrd="0" parTransId="{DF9C6E7A-DC0B-4DB2-A601-3BD5A15A8545}" sibTransId="{FE0B7D42-25A0-459D-8B4C-971348E7FFE8}"/>
    <dgm:cxn modelId="{A6651DB4-6069-46AF-9E42-B3B4FE6D2C3B}" type="presOf" srcId="{4B3EC646-D489-4E25-9A7F-7E0ADA20FE6E}" destId="{CD509A27-DCF4-4719-9B3C-B4AA85BA2891}" srcOrd="0" destOrd="0" presId="urn:microsoft.com/office/officeart/2005/8/layout/venn1"/>
    <dgm:cxn modelId="{AA93EB64-E083-40C2-9A04-5BB62DB01DA2}" srcId="{4B3EC646-D489-4E25-9A7F-7E0ADA20FE6E}" destId="{A3A7A2CB-8FBC-45AB-A007-A855B993D098}" srcOrd="0" destOrd="0" parTransId="{81DE2E86-5B16-436E-9A47-7C685E0286F8}" sibTransId="{9221B1E5-130D-4D0F-A3E5-AAD222F9531A}"/>
    <dgm:cxn modelId="{FD98B6A7-CD78-42C4-BBF9-D84F6BA33E5D}" type="presOf" srcId="{A1D0C442-6F3B-44E3-B337-724BB1A4D12A}" destId="{A6256B01-FD83-4BB6-B6EF-45F3FBFD5CA3}" srcOrd="1" destOrd="0" presId="urn:microsoft.com/office/officeart/2005/8/layout/venn1"/>
    <dgm:cxn modelId="{0FAF3295-E635-45E5-BB09-BCBB37979FD5}" type="presOf" srcId="{A1D0C442-6F3B-44E3-B337-724BB1A4D12A}" destId="{77BDDADD-28B2-47C6-BEC8-2247832CA7FF}" srcOrd="0" destOrd="0" presId="urn:microsoft.com/office/officeart/2005/8/layout/venn1"/>
    <dgm:cxn modelId="{352D25DA-CFB7-465E-A3ED-3341AB00E7AE}" type="presOf" srcId="{A3A7A2CB-8FBC-45AB-A007-A855B993D098}" destId="{63BD21D2-6BB6-4A5D-B7A7-0610E66A7304}" srcOrd="1" destOrd="0" presId="urn:microsoft.com/office/officeart/2005/8/layout/venn1"/>
    <dgm:cxn modelId="{739E5F23-81B4-4492-B13E-857366F266EE}" type="presOf" srcId="{4108ACDC-24C5-459F-A2AE-1BE4103CC776}" destId="{63684A70-2EDD-4592-9181-1D114C52547B}" srcOrd="1" destOrd="0" presId="urn:microsoft.com/office/officeart/2005/8/layout/venn1"/>
    <dgm:cxn modelId="{2CEC0CF2-1410-4EBD-960E-312F5B7D7779}" srcId="{4B3EC646-D489-4E25-9A7F-7E0ADA20FE6E}" destId="{A1D0C442-6F3B-44E3-B337-724BB1A4D12A}" srcOrd="1" destOrd="0" parTransId="{081E8E69-E01C-4545-A5C9-94FCE11ADF03}" sibTransId="{F1628881-03BB-4793-BEC2-83EAB239CDF9}"/>
    <dgm:cxn modelId="{4CD04882-D554-4E18-8545-71FA424141CA}" type="presOf" srcId="{4108ACDC-24C5-459F-A2AE-1BE4103CC776}" destId="{1F974964-DBF2-41E5-9F81-662748A9F14E}" srcOrd="0" destOrd="0" presId="urn:microsoft.com/office/officeart/2005/8/layout/venn1"/>
    <dgm:cxn modelId="{35DAE201-4FD3-4686-9EA9-B45B3A522F0D}" type="presOf" srcId="{A3A7A2CB-8FBC-45AB-A007-A855B993D098}" destId="{AD30A10F-D5DA-4865-BB8C-7CDA53D750A0}" srcOrd="0" destOrd="0" presId="urn:microsoft.com/office/officeart/2005/8/layout/venn1"/>
    <dgm:cxn modelId="{0B2F38F9-02A8-4600-9225-FB35EC915B0A}" type="presParOf" srcId="{CD509A27-DCF4-4719-9B3C-B4AA85BA2891}" destId="{AD30A10F-D5DA-4865-BB8C-7CDA53D750A0}" srcOrd="0" destOrd="0" presId="urn:microsoft.com/office/officeart/2005/8/layout/venn1"/>
    <dgm:cxn modelId="{3570E472-018A-4711-AD29-7C8DA736F518}" type="presParOf" srcId="{CD509A27-DCF4-4719-9B3C-B4AA85BA2891}" destId="{63BD21D2-6BB6-4A5D-B7A7-0610E66A7304}" srcOrd="1" destOrd="0" presId="urn:microsoft.com/office/officeart/2005/8/layout/venn1"/>
    <dgm:cxn modelId="{90C6DFE3-7913-4165-B88E-197AC5EF93AB}" type="presParOf" srcId="{CD509A27-DCF4-4719-9B3C-B4AA85BA2891}" destId="{77BDDADD-28B2-47C6-BEC8-2247832CA7FF}" srcOrd="2" destOrd="0" presId="urn:microsoft.com/office/officeart/2005/8/layout/venn1"/>
    <dgm:cxn modelId="{6E450546-C71A-447B-9C07-D3BD75F68146}" type="presParOf" srcId="{CD509A27-DCF4-4719-9B3C-B4AA85BA2891}" destId="{A6256B01-FD83-4BB6-B6EF-45F3FBFD5CA3}" srcOrd="3" destOrd="0" presId="urn:microsoft.com/office/officeart/2005/8/layout/venn1"/>
    <dgm:cxn modelId="{94B54ECB-56B1-475F-BC55-FD8932C7374E}" type="presParOf" srcId="{CD509A27-DCF4-4719-9B3C-B4AA85BA2891}" destId="{1F974964-DBF2-41E5-9F81-662748A9F14E}" srcOrd="4" destOrd="0" presId="urn:microsoft.com/office/officeart/2005/8/layout/venn1"/>
    <dgm:cxn modelId="{E4637C68-A7D5-4EF2-B554-35A89A7E6865}" type="presParOf" srcId="{CD509A27-DCF4-4719-9B3C-B4AA85BA2891}" destId="{63684A70-2EDD-4592-9181-1D114C52547B}" srcOrd="5" destOrd="0" presId="urn:microsoft.com/office/officeart/2005/8/layout/venn1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D30A10F-D5DA-4865-BB8C-7CDA53D750A0}">
      <dsp:nvSpPr>
        <dsp:cNvPr id="0" name=""/>
        <dsp:cNvSpPr/>
      </dsp:nvSpPr>
      <dsp:spPr>
        <a:xfrm>
          <a:off x="2486049" y="66079"/>
          <a:ext cx="3171832" cy="3171832"/>
        </a:xfrm>
        <a:prstGeom prst="ellipse">
          <a:avLst/>
        </a:prstGeom>
        <a:solidFill>
          <a:schemeClr val="accent5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Изготовление электронных схем, элементы которых состоят из нескольких атомов </a:t>
          </a:r>
          <a:endParaRPr lang="ru-RU" sz="1700" kern="1200" dirty="0"/>
        </a:p>
      </dsp:txBody>
      <dsp:txXfrm>
        <a:off x="2908960" y="621150"/>
        <a:ext cx="2326010" cy="1427324"/>
      </dsp:txXfrm>
    </dsp:sp>
    <dsp:sp modelId="{77BDDADD-28B2-47C6-BEC8-2247832CA7FF}">
      <dsp:nvSpPr>
        <dsp:cNvPr id="0" name=""/>
        <dsp:cNvSpPr/>
      </dsp:nvSpPr>
      <dsp:spPr>
        <a:xfrm>
          <a:off x="3630552" y="2048475"/>
          <a:ext cx="3171832" cy="3171832"/>
        </a:xfrm>
        <a:prstGeom prst="ellipse">
          <a:avLst/>
        </a:prstGeom>
        <a:solidFill>
          <a:schemeClr val="accent5">
            <a:alpha val="50000"/>
            <a:hueOff val="-6382641"/>
            <a:satOff val="7932"/>
            <a:lumOff val="-2029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Непосредственная манипуляция атомами и молекулами и сборка из них чего угодно </a:t>
          </a:r>
          <a:endParaRPr lang="ru-RU" sz="1700" kern="1200" dirty="0"/>
        </a:p>
      </dsp:txBody>
      <dsp:txXfrm>
        <a:off x="4600604" y="2867865"/>
        <a:ext cx="1903099" cy="1744508"/>
      </dsp:txXfrm>
    </dsp:sp>
    <dsp:sp modelId="{1F974964-DBF2-41E5-9F81-662748A9F14E}">
      <dsp:nvSpPr>
        <dsp:cNvPr id="0" name=""/>
        <dsp:cNvSpPr/>
      </dsp:nvSpPr>
      <dsp:spPr>
        <a:xfrm>
          <a:off x="1341546" y="2048475"/>
          <a:ext cx="3171832" cy="3171832"/>
        </a:xfrm>
        <a:prstGeom prst="ellipse">
          <a:avLst/>
        </a:prstGeom>
        <a:solidFill>
          <a:schemeClr val="accent5">
            <a:alpha val="50000"/>
            <a:hueOff val="-12765283"/>
            <a:satOff val="15864"/>
            <a:lumOff val="-4058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Создание наномашин, то есть механизмов и роботов размером с молекулу </a:t>
          </a:r>
          <a:endParaRPr lang="ru-RU" sz="1700" kern="1200" dirty="0"/>
        </a:p>
      </dsp:txBody>
      <dsp:txXfrm>
        <a:off x="1640227" y="2867865"/>
        <a:ext cx="1903099" cy="174450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 bwMode="gray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/>
        </p:nvSpPr>
        <p:spPr bwMode="gray">
          <a:xfrm>
            <a:off x="368300" y="395288"/>
            <a:ext cx="13843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sz="2800" b="1" i="1">
                <a:solidFill>
                  <a:schemeClr val="accent2"/>
                </a:solidFill>
              </a:rPr>
              <a:t>LOGO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gray">
          <a:xfrm>
            <a:off x="3810000" y="5029200"/>
            <a:ext cx="4724400" cy="3810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1800" b="1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" y="2057400"/>
            <a:ext cx="6096000" cy="682625"/>
          </a:xfrm>
        </p:spPr>
        <p:txBody>
          <a:bodyPr/>
          <a:lstStyle>
            <a:lvl1pPr algn="r"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477000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477000"/>
            <a:ext cx="2895600" cy="244475"/>
          </a:xfrm>
        </p:spPr>
        <p:txBody>
          <a:bodyPr/>
          <a:lstStyle>
            <a:lvl1pPr algn="ctr">
              <a:defRPr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477000"/>
            <a:ext cx="2133600" cy="2444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837D09E2-BB6C-4E93-B0BC-3FCE768A4C5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2A9EBF-E8D7-4A09-BF25-2571DDB7788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91300" y="655638"/>
            <a:ext cx="2095500" cy="55927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655638"/>
            <a:ext cx="6134100" cy="55927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404630-B6D1-425E-A025-EF57A605137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655638"/>
            <a:ext cx="4953000" cy="5635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381000" y="1600200"/>
            <a:ext cx="8305800" cy="4648200"/>
          </a:xfrm>
        </p:spPr>
        <p:txBody>
          <a:bodyPr/>
          <a:lstStyle/>
          <a:p>
            <a:pPr lvl="0"/>
            <a:r>
              <a:rPr lang="ru-RU" noProof="0" smtClean="0"/>
              <a:t>Вставка диаграммы</a:t>
            </a:r>
            <a:endParaRPr lang="ru-RU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1F6D11-4ADC-4E3B-8758-178E10B6987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655638"/>
            <a:ext cx="4953000" cy="5635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381000" y="1600200"/>
            <a:ext cx="8305800" cy="4648200"/>
          </a:xfrm>
        </p:spPr>
        <p:txBody>
          <a:bodyPr/>
          <a:lstStyle/>
          <a:p>
            <a:pPr lvl="0"/>
            <a:r>
              <a:rPr lang="ru-RU" noProof="0" smtClean="0"/>
              <a:t>Вставка таблицы</a:t>
            </a:r>
            <a:endParaRPr lang="ru-RU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DC312B-B0FC-46F5-9680-4D287709CD7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F70E45-A69A-4D67-BA8B-79A7F6A0249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566588-67BA-4ECD-8B16-1E0C66311A9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81000" y="1600200"/>
            <a:ext cx="40767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10100" y="1600200"/>
            <a:ext cx="40767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630BF9-9BD9-4738-8873-70CCBBC1ED1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D05046-9BC5-44AE-8287-70D0658DAD2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2A7D03-7F0B-4A43-95D3-82E31FAB574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B9E5A4-A393-41BD-9991-F88773B5026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66A248-E455-45EB-9D7E-70186DE4E5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1554B1-05EF-4F9F-B7EE-CAE3511F66B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ltGray"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1600200"/>
            <a:ext cx="83058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white">
          <a:xfrm>
            <a:off x="304800" y="6400800"/>
            <a:ext cx="21336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white">
          <a:xfrm>
            <a:off x="6096000" y="6400800"/>
            <a:ext cx="28956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white">
          <a:xfrm>
            <a:off x="2971800" y="6400800"/>
            <a:ext cx="21336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CE802D86-0408-4E3E-B4CB-FB64E320FD2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304800" y="655638"/>
            <a:ext cx="4953000" cy="56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</p:sldLayoutIdLst>
  <p:hf sldNum="0" hdr="0" dt="0"/>
  <p:txStyles>
    <p:titleStyle>
      <a:lvl1pPr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§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www.transhumanism-russia.ru/images/stories/nano/nano-bearing.jpg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diagramLayout" Target="../diagrams/layout1.xml"/><Relationship Id="rId7" Type="http://schemas.openxmlformats.org/officeDocument/2006/relationships/hyperlink" Target="http://www.transhumanism-russia.ru/images/stories/nano/nano-bearing.jpg" TargetMode="External"/><Relationship Id="rId12" Type="http://schemas.openxmlformats.org/officeDocument/2006/relationships/image" Target="../media/image5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openxmlformats.org/officeDocument/2006/relationships/hyperlink" Target="http://www.transhumanism-russia.ru/images/stories/nano/Nano-foglet.jpg" TargetMode="External"/><Relationship Id="rId5" Type="http://schemas.openxmlformats.org/officeDocument/2006/relationships/diagramColors" Target="../diagrams/colors1.xml"/><Relationship Id="rId10" Type="http://schemas.openxmlformats.org/officeDocument/2006/relationships/image" Target="../media/image4.jpeg"/><Relationship Id="rId4" Type="http://schemas.openxmlformats.org/officeDocument/2006/relationships/diagramQuickStyle" Target="../diagrams/quickStyle1.xml"/><Relationship Id="rId9" Type="http://schemas.openxmlformats.org/officeDocument/2006/relationships/hyperlink" Target="http://www.transhumanism-russia.ru/images/stories/nano/Medical-nanobot.jpg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hyperlink" Target="http://www.hizone.info/i/Image/2008/02/20/037243_large_generatorfabric-2.jpg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8.jpeg"/><Relationship Id="rId7" Type="http://schemas.openxmlformats.org/officeDocument/2006/relationships/image" Target="../media/image20.jpeg"/><Relationship Id="rId2" Type="http://schemas.openxmlformats.org/officeDocument/2006/relationships/hyperlink" Target="http://www.nanometer.ru/2007/10/05/11916000483280_4762/PROP_IMG_images_1/%ED%E0%ED%EE%EC%E0%EB%E8%ED%E0+2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g.lenta.ru/news/2005/08/19/nano/picture.jpg" TargetMode="External"/><Relationship Id="rId5" Type="http://schemas.openxmlformats.org/officeDocument/2006/relationships/image" Target="../media/image19.jpeg"/><Relationship Id="rId10" Type="http://schemas.openxmlformats.org/officeDocument/2006/relationships/image" Target="../media/image23.jpeg"/><Relationship Id="rId4" Type="http://schemas.openxmlformats.org/officeDocument/2006/relationships/hyperlink" Target="http://www.soyuz.by/sm.aspx?guid=53966" TargetMode="External"/><Relationship Id="rId9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ru-RU" b="0" smtClean="0"/>
              <a:t>Нанотехнологии  </a:t>
            </a:r>
            <a:endParaRPr lang="en-US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000625" y="285750"/>
            <a:ext cx="3857625" cy="1047750"/>
          </a:xfrm>
        </p:spPr>
        <p:txBody>
          <a:bodyPr/>
          <a:lstStyle/>
          <a:p>
            <a:r>
              <a:rPr lang="ru-RU" smtClean="0"/>
              <a:t>«Радость видеть и понимать – прекраснейший дар природы»</a:t>
            </a:r>
          </a:p>
          <a:p>
            <a:pPr algn="r"/>
            <a:r>
              <a:rPr lang="ru-RU" sz="1600" smtClean="0"/>
              <a:t>А.Эйнштейн</a:t>
            </a:r>
            <a:endParaRPr lang="en-US" sz="1600" smtClean="0"/>
          </a:p>
        </p:txBody>
      </p:sp>
      <p:sp>
        <p:nvSpPr>
          <p:cNvPr id="3076" name="Text Box 6"/>
          <p:cNvSpPr txBox="1">
            <a:spLocks noChangeArrowheads="1"/>
          </p:cNvSpPr>
          <p:nvPr/>
        </p:nvSpPr>
        <p:spPr bwMode="auto">
          <a:xfrm>
            <a:off x="4068763" y="2686050"/>
            <a:ext cx="22463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ru-RU" b="1">
                <a:solidFill>
                  <a:schemeClr val="tx2"/>
                </a:solidFill>
              </a:rPr>
              <a:t>Взгляд в будущее</a:t>
            </a:r>
            <a:endParaRPr lang="en-US" b="1">
              <a:solidFill>
                <a:schemeClr val="tx2"/>
              </a:solidFill>
            </a:endParaRPr>
          </a:p>
        </p:txBody>
      </p:sp>
      <p:pic>
        <p:nvPicPr>
          <p:cNvPr id="2059" name="Picture 11" descr="Наноподшипник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14290"/>
            <a:ext cx="1357322" cy="132339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Нанотехнологии</a:t>
            </a:r>
            <a:endParaRPr lang="en-US" smtClean="0"/>
          </a:p>
        </p:txBody>
      </p:sp>
      <p:sp>
        <p:nvSpPr>
          <p:cNvPr id="4099" name="Text Box 5"/>
          <p:cNvSpPr txBox="1">
            <a:spLocks noChangeArrowheads="1"/>
          </p:cNvSpPr>
          <p:nvPr/>
        </p:nvSpPr>
        <p:spPr bwMode="auto">
          <a:xfrm>
            <a:off x="5643563" y="357188"/>
            <a:ext cx="3500437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ru-RU" sz="1600">
                <a:solidFill>
                  <a:srgbClr xmlns:mc="http://schemas.openxmlformats.org/markup-compatibility/2006" xmlns:a14="http://schemas.microsoft.com/office/drawing/2010/main" val="C00000" mc:Ignorable=""/>
                </a:solidFill>
              </a:rPr>
              <a:t>технологии работы с веществом на уровне отдельных атомов</a:t>
            </a:r>
            <a:endParaRPr lang="en-US" sz="1600">
              <a:solidFill>
                <a:srgbClr xmlns:mc="http://schemas.openxmlformats.org/markup-compatibility/2006" xmlns:a14="http://schemas.microsoft.com/office/drawing/2010/main" val="C00000" mc:Ignorable=""/>
              </a:solidFill>
            </a:endParaRPr>
          </a:p>
        </p:txBody>
      </p:sp>
      <p:graphicFrame>
        <p:nvGraphicFramePr>
          <p:cNvPr id="12" name="Схема 11"/>
          <p:cNvGraphicFramePr/>
          <p:nvPr/>
        </p:nvGraphicFramePr>
        <p:xfrm>
          <a:off x="500034" y="1357298"/>
          <a:ext cx="8143932" cy="52863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1994" name="Picture 10" descr="Наноподшипник">
            <a:hlinkClick r:id="rId7"/>
          </p:cNvPr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57158" y="1714488"/>
            <a:ext cx="1905000" cy="185737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104" name="TextBox 15"/>
          <p:cNvSpPr txBox="1">
            <a:spLocks noChangeArrowheads="1"/>
          </p:cNvSpPr>
          <p:nvPr/>
        </p:nvSpPr>
        <p:spPr bwMode="auto">
          <a:xfrm>
            <a:off x="571500" y="3643313"/>
            <a:ext cx="164306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/>
              <a:t>Наноподшипник</a:t>
            </a:r>
          </a:p>
        </p:txBody>
      </p:sp>
      <p:pic>
        <p:nvPicPr>
          <p:cNvPr id="41996" name="Picture 12" descr="Медицинский наноробот">
            <a:hlinkClick r:id="rId9"/>
          </p:cNvPr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786578" y="1214422"/>
            <a:ext cx="1905000" cy="1905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106" name="TextBox 17"/>
          <p:cNvSpPr txBox="1">
            <a:spLocks noChangeArrowheads="1"/>
          </p:cNvSpPr>
          <p:nvPr/>
        </p:nvSpPr>
        <p:spPr bwMode="auto">
          <a:xfrm>
            <a:off x="6929438" y="3071813"/>
            <a:ext cx="16430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 dirty="0"/>
              <a:t>Медицинский  наноробот</a:t>
            </a:r>
          </a:p>
        </p:txBody>
      </p:sp>
      <p:pic>
        <p:nvPicPr>
          <p:cNvPr id="41998" name="Picture 14" descr="Частичка конструктивного тумана">
            <a:hlinkClick r:id="rId11"/>
          </p:cNvPr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285720" y="4214818"/>
            <a:ext cx="1500198" cy="130017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108" name="TextBox 19"/>
          <p:cNvSpPr txBox="1">
            <a:spLocks noChangeArrowheads="1"/>
          </p:cNvSpPr>
          <p:nvPr/>
        </p:nvSpPr>
        <p:spPr bwMode="auto">
          <a:xfrm>
            <a:off x="214313" y="5572125"/>
            <a:ext cx="164306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/>
              <a:t>Частичка конструктивного тумана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571500"/>
            <a:ext cx="5124450" cy="714375"/>
          </a:xfrm>
        </p:spPr>
        <p:txBody>
          <a:bodyPr/>
          <a:lstStyle/>
          <a:p>
            <a:r>
              <a:rPr lang="ru-RU" sz="3200" smtClean="0"/>
              <a:t>«Нанореволюция» - спасение или угроза?</a:t>
            </a:r>
            <a:endParaRPr lang="en-US" sz="1800" smtClean="0">
              <a:solidFill>
                <a:schemeClr val="accent1"/>
              </a:solidFill>
            </a:endParaRPr>
          </a:p>
        </p:txBody>
      </p:sp>
      <p:sp>
        <p:nvSpPr>
          <p:cNvPr id="5124" name="Text Box 49"/>
          <p:cNvSpPr txBox="1">
            <a:spLocks noChangeArrowheads="1"/>
          </p:cNvSpPr>
          <p:nvPr/>
        </p:nvSpPr>
        <p:spPr bwMode="auto">
          <a:xfrm>
            <a:off x="5607050" y="609600"/>
            <a:ext cx="32988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chemeClr val="accent2"/>
                </a:solidFill>
              </a:rPr>
              <a:t>Основополагающий вопрос</a:t>
            </a:r>
            <a:endParaRPr lang="en-US">
              <a:solidFill>
                <a:schemeClr val="accent2"/>
              </a:solidFill>
            </a:endParaRPr>
          </a:p>
        </p:txBody>
      </p:sp>
      <p:sp>
        <p:nvSpPr>
          <p:cNvPr id="41010" name="Text Box 50"/>
          <p:cNvSpPr txBox="1">
            <a:spLocks noChangeArrowheads="1"/>
          </p:cNvSpPr>
          <p:nvPr/>
        </p:nvSpPr>
        <p:spPr bwMode="auto">
          <a:xfrm>
            <a:off x="5638800" y="1011238"/>
            <a:ext cx="3070225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accent5">
                    <a:lumMod val="50000"/>
                  </a:schemeClr>
                </a:solidFill>
              </a:rPr>
              <a:t>А оно нам нано?</a:t>
            </a:r>
            <a:endParaRPr lang="en-US" sz="16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5126" name="Line 51"/>
          <p:cNvSpPr>
            <a:spLocks noChangeShapeType="1"/>
          </p:cNvSpPr>
          <p:nvPr/>
        </p:nvSpPr>
        <p:spPr bwMode="auto">
          <a:xfrm>
            <a:off x="2214563" y="2643188"/>
            <a:ext cx="4800600" cy="0"/>
          </a:xfrm>
          <a:prstGeom prst="line">
            <a:avLst/>
          </a:prstGeom>
          <a:noFill/>
          <a:ln w="25400">
            <a:solidFill>
              <a:srgbClr xmlns:mc="http://schemas.openxmlformats.org/markup-compatibility/2006" xmlns:a14="http://schemas.microsoft.com/office/drawing/2010/main" val="5F5F5F" mc:Ignorable=""/>
            </a:solidFill>
            <a:prstDash val="sysDot"/>
            <a:round/>
            <a:headEnd/>
            <a:tailEnd type="oval" w="med" len="med"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127" name="Group 52"/>
          <p:cNvGrpSpPr>
            <a:grpSpLocks/>
          </p:cNvGrpSpPr>
          <p:nvPr/>
        </p:nvGrpSpPr>
        <p:grpSpPr bwMode="auto">
          <a:xfrm>
            <a:off x="2000250" y="2571750"/>
            <a:ext cx="182563" cy="182563"/>
            <a:chOff x="1239" y="1515"/>
            <a:chExt cx="115" cy="115"/>
          </a:xfrm>
        </p:grpSpPr>
        <p:sp>
          <p:nvSpPr>
            <p:cNvPr id="5147" name="AutoShape 53"/>
            <p:cNvSpPr>
              <a:spLocks noChangeArrowheads="1"/>
            </p:cNvSpPr>
            <p:nvPr/>
          </p:nvSpPr>
          <p:spPr bwMode="gray">
            <a:xfrm rot="2700000">
              <a:off x="1239" y="1515"/>
              <a:ext cx="115" cy="115"/>
            </a:xfrm>
            <a:prstGeom prst="rtTriangle">
              <a:avLst/>
            </a:prstGeom>
            <a:solidFill>
              <a:srgbClr xmlns:mc="http://schemas.openxmlformats.org/markup-compatibility/2006" xmlns:a14="http://schemas.microsoft.com/office/drawing/2010/main" val="808080" mc:Ignorable="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48" name="AutoShape 54"/>
            <p:cNvSpPr>
              <a:spLocks noChangeArrowheads="1"/>
            </p:cNvSpPr>
            <p:nvPr/>
          </p:nvSpPr>
          <p:spPr bwMode="gray">
            <a:xfrm rot="18900000" flipH="1">
              <a:off x="1239" y="1515"/>
              <a:ext cx="115" cy="115"/>
            </a:xfrm>
            <a:prstGeom prst="rtTriangle">
              <a:avLst/>
            </a:prstGeom>
            <a:solidFill>
              <a:schemeClr val="accent1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5128" name="Text Box 55"/>
          <p:cNvSpPr txBox="1">
            <a:spLocks noChangeArrowheads="1"/>
          </p:cNvSpPr>
          <p:nvPr/>
        </p:nvSpPr>
        <p:spPr bwMode="auto">
          <a:xfrm>
            <a:off x="3000375" y="1928813"/>
            <a:ext cx="5343525" cy="708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2000">
                <a:solidFill>
                  <a:srgbClr xmlns:mc="http://schemas.openxmlformats.org/markup-compatibility/2006" xmlns:a14="http://schemas.microsoft.com/office/drawing/2010/main" val="000000" mc:Ignorable=""/>
                </a:solidFill>
              </a:rPr>
              <a:t>1.</a:t>
            </a:r>
            <a:r>
              <a:rPr lang="ru-RU" sz="2000">
                <a:solidFill>
                  <a:srgbClr xmlns:mc="http://schemas.openxmlformats.org/markup-compatibility/2006" xmlns:a14="http://schemas.microsoft.com/office/drawing/2010/main" val="000000" mc:Ignorable=""/>
                </a:solidFill>
              </a:rPr>
              <a:t> Что могут дать нанотехнологии человечеству? </a:t>
            </a:r>
            <a:r>
              <a:rPr lang="en-US" sz="2000">
                <a:solidFill>
                  <a:srgbClr xmlns:mc="http://schemas.openxmlformats.org/markup-compatibility/2006" xmlns:a14="http://schemas.microsoft.com/office/drawing/2010/main" val="000000" mc:Ignorable=""/>
                </a:solidFill>
              </a:rPr>
              <a:t> </a:t>
            </a:r>
          </a:p>
        </p:txBody>
      </p:sp>
      <p:grpSp>
        <p:nvGrpSpPr>
          <p:cNvPr id="5129" name="Group 56"/>
          <p:cNvGrpSpPr>
            <a:grpSpLocks/>
          </p:cNvGrpSpPr>
          <p:nvPr/>
        </p:nvGrpSpPr>
        <p:grpSpPr bwMode="auto">
          <a:xfrm>
            <a:off x="2000250" y="2786063"/>
            <a:ext cx="6005513" cy="815975"/>
            <a:chOff x="1239" y="1116"/>
            <a:chExt cx="3783" cy="514"/>
          </a:xfrm>
        </p:grpSpPr>
        <p:sp>
          <p:nvSpPr>
            <p:cNvPr id="5142" name="Line 57"/>
            <p:cNvSpPr>
              <a:spLocks noChangeShapeType="1"/>
            </p:cNvSpPr>
            <p:nvPr/>
          </p:nvSpPr>
          <p:spPr bwMode="auto">
            <a:xfrm>
              <a:off x="1392" y="1582"/>
              <a:ext cx="3024" cy="0"/>
            </a:xfrm>
            <a:prstGeom prst="line">
              <a:avLst/>
            </a:prstGeom>
            <a:noFill/>
            <a:ln w="25400">
              <a:solidFill>
                <a:srgbClr xmlns:mc="http://schemas.openxmlformats.org/markup-compatibility/2006" xmlns:a14="http://schemas.microsoft.com/office/drawing/2010/main" val="5F5F5F" mc:Ignorable=""/>
              </a:solidFill>
              <a:prstDash val="sysDot"/>
              <a:round/>
              <a:headEnd/>
              <a:tailEnd type="oval" w="med" len="med"/>
            </a:ln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5143" name="Group 58"/>
            <p:cNvGrpSpPr>
              <a:grpSpLocks/>
            </p:cNvGrpSpPr>
            <p:nvPr/>
          </p:nvGrpSpPr>
          <p:grpSpPr bwMode="auto">
            <a:xfrm>
              <a:off x="1239" y="1515"/>
              <a:ext cx="115" cy="115"/>
              <a:chOff x="1239" y="1515"/>
              <a:chExt cx="115" cy="115"/>
            </a:xfrm>
          </p:grpSpPr>
          <p:sp>
            <p:nvSpPr>
              <p:cNvPr id="5145" name="AutoShape 59"/>
              <p:cNvSpPr>
                <a:spLocks noChangeArrowheads="1"/>
              </p:cNvSpPr>
              <p:nvPr/>
            </p:nvSpPr>
            <p:spPr bwMode="gray">
              <a:xfrm rot="2700000">
                <a:off x="1239" y="1515"/>
                <a:ext cx="115" cy="115"/>
              </a:xfrm>
              <a:prstGeom prst="rtTriangle">
                <a:avLst/>
              </a:prstGeom>
              <a:solidFill>
                <a:srgbClr xmlns:mc="http://schemas.openxmlformats.org/markup-compatibility/2006" xmlns:a14="http://schemas.microsoft.com/office/drawing/2010/main" val="808080" mc:Ignorable=""/>
              </a:solidFill>
              <a:ln w="9525" algn="ctr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146" name="AutoShape 60"/>
              <p:cNvSpPr>
                <a:spLocks noChangeArrowheads="1"/>
              </p:cNvSpPr>
              <p:nvPr/>
            </p:nvSpPr>
            <p:spPr bwMode="gray">
              <a:xfrm rot="18900000" flipH="1">
                <a:off x="1239" y="1515"/>
                <a:ext cx="115" cy="115"/>
              </a:xfrm>
              <a:prstGeom prst="rtTriangle">
                <a:avLst/>
              </a:prstGeom>
              <a:solidFill>
                <a:schemeClr val="hlink"/>
              </a:solidFill>
              <a:ln w="9525" algn="ctr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5144" name="Text Box 61"/>
            <p:cNvSpPr txBox="1">
              <a:spLocks noChangeArrowheads="1"/>
            </p:cNvSpPr>
            <p:nvPr/>
          </p:nvSpPr>
          <p:spPr bwMode="auto">
            <a:xfrm>
              <a:off x="1869" y="1116"/>
              <a:ext cx="3153" cy="44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ru-RU" sz="2000">
                  <a:solidFill>
                    <a:srgbClr xmlns:mc="http://schemas.openxmlformats.org/markup-compatibility/2006" xmlns:a14="http://schemas.microsoft.com/office/drawing/2010/main" val="000000" mc:Ignorable=""/>
                  </a:solidFill>
                </a:rPr>
                <a:t>2. Как связаны нанотехнологии другими </a:t>
              </a:r>
            </a:p>
            <a:p>
              <a:pPr eaLnBrk="0" hangingPunct="0"/>
              <a:r>
                <a:rPr lang="ru-RU" sz="2000">
                  <a:solidFill>
                    <a:srgbClr xmlns:mc="http://schemas.openxmlformats.org/markup-compatibility/2006" xmlns:a14="http://schemas.microsoft.com/office/drawing/2010/main" val="000000" mc:Ignorable=""/>
                  </a:solidFill>
                </a:rPr>
                <a:t>отраслями науки?</a:t>
              </a:r>
              <a:endParaRPr lang="en-US" sz="2000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</p:grpSp>
      <p:grpSp>
        <p:nvGrpSpPr>
          <p:cNvPr id="5130" name="Group 62"/>
          <p:cNvGrpSpPr>
            <a:grpSpLocks/>
          </p:cNvGrpSpPr>
          <p:nvPr/>
        </p:nvGrpSpPr>
        <p:grpSpPr bwMode="auto">
          <a:xfrm>
            <a:off x="2071688" y="3571875"/>
            <a:ext cx="6678612" cy="1173163"/>
            <a:chOff x="1239" y="891"/>
            <a:chExt cx="4207" cy="739"/>
          </a:xfrm>
        </p:grpSpPr>
        <p:sp>
          <p:nvSpPr>
            <p:cNvPr id="5137" name="Line 63"/>
            <p:cNvSpPr>
              <a:spLocks noChangeShapeType="1"/>
            </p:cNvSpPr>
            <p:nvPr/>
          </p:nvSpPr>
          <p:spPr bwMode="auto">
            <a:xfrm>
              <a:off x="1392" y="1582"/>
              <a:ext cx="3024" cy="0"/>
            </a:xfrm>
            <a:prstGeom prst="line">
              <a:avLst/>
            </a:prstGeom>
            <a:noFill/>
            <a:ln w="25400">
              <a:solidFill>
                <a:srgbClr xmlns:mc="http://schemas.openxmlformats.org/markup-compatibility/2006" xmlns:a14="http://schemas.microsoft.com/office/drawing/2010/main" val="5F5F5F" mc:Ignorable=""/>
              </a:solidFill>
              <a:prstDash val="sysDot"/>
              <a:round/>
              <a:headEnd/>
              <a:tailEnd type="oval" w="med" len="med"/>
            </a:ln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5138" name="Group 64"/>
            <p:cNvGrpSpPr>
              <a:grpSpLocks/>
            </p:cNvGrpSpPr>
            <p:nvPr/>
          </p:nvGrpSpPr>
          <p:grpSpPr bwMode="auto">
            <a:xfrm>
              <a:off x="1239" y="1515"/>
              <a:ext cx="115" cy="115"/>
              <a:chOff x="1239" y="1515"/>
              <a:chExt cx="115" cy="115"/>
            </a:xfrm>
          </p:grpSpPr>
          <p:sp>
            <p:nvSpPr>
              <p:cNvPr id="5140" name="AutoShape 65"/>
              <p:cNvSpPr>
                <a:spLocks noChangeArrowheads="1"/>
              </p:cNvSpPr>
              <p:nvPr/>
            </p:nvSpPr>
            <p:spPr bwMode="gray">
              <a:xfrm rot="2700000">
                <a:off x="1239" y="1515"/>
                <a:ext cx="115" cy="115"/>
              </a:xfrm>
              <a:prstGeom prst="rtTriangle">
                <a:avLst/>
              </a:prstGeom>
              <a:solidFill>
                <a:srgbClr xmlns:mc="http://schemas.openxmlformats.org/markup-compatibility/2006" xmlns:a14="http://schemas.microsoft.com/office/drawing/2010/main" val="808080" mc:Ignorable=""/>
              </a:solidFill>
              <a:ln w="9525" algn="ctr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141" name="AutoShape 66"/>
              <p:cNvSpPr>
                <a:spLocks noChangeArrowheads="1"/>
              </p:cNvSpPr>
              <p:nvPr/>
            </p:nvSpPr>
            <p:spPr bwMode="gray">
              <a:xfrm rot="18900000" flipH="1">
                <a:off x="1239" y="1515"/>
                <a:ext cx="115" cy="115"/>
              </a:xfrm>
              <a:prstGeom prst="rtTriangle">
                <a:avLst/>
              </a:prstGeom>
              <a:solidFill>
                <a:schemeClr val="accent1"/>
              </a:solidFill>
              <a:ln w="9525" algn="ctr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5139" name="Text Box 67"/>
            <p:cNvSpPr txBox="1">
              <a:spLocks noChangeArrowheads="1"/>
            </p:cNvSpPr>
            <p:nvPr/>
          </p:nvSpPr>
          <p:spPr bwMode="auto">
            <a:xfrm>
              <a:off x="1824" y="891"/>
              <a:ext cx="3622" cy="64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2000">
                  <a:solidFill>
                    <a:srgbClr xmlns:mc="http://schemas.openxmlformats.org/markup-compatibility/2006" xmlns:a14="http://schemas.microsoft.com/office/drawing/2010/main" val="000000" mc:Ignorable=""/>
                  </a:solidFill>
                </a:rPr>
                <a:t>3. </a:t>
              </a:r>
              <a:r>
                <a:rPr lang="ru-RU" sz="2000">
                  <a:solidFill>
                    <a:srgbClr xmlns:mc="http://schemas.openxmlformats.org/markup-compatibility/2006" xmlns:a14="http://schemas.microsoft.com/office/drawing/2010/main" val="000000" mc:Ignorable=""/>
                  </a:solidFill>
                </a:rPr>
                <a:t>Почему государства и частные корпорации </a:t>
              </a:r>
            </a:p>
            <a:p>
              <a:pPr eaLnBrk="0" hangingPunct="0"/>
              <a:r>
                <a:rPr lang="ru-RU" sz="2000">
                  <a:solidFill>
                    <a:srgbClr xmlns:mc="http://schemas.openxmlformats.org/markup-compatibility/2006" xmlns:a14="http://schemas.microsoft.com/office/drawing/2010/main" val="000000" mc:Ignorable=""/>
                  </a:solidFill>
                </a:rPr>
                <a:t>вкладывают все большие средства в развитие</a:t>
              </a:r>
            </a:p>
            <a:p>
              <a:pPr eaLnBrk="0" hangingPunct="0"/>
              <a:r>
                <a:rPr lang="ru-RU" sz="2000">
                  <a:solidFill>
                    <a:srgbClr xmlns:mc="http://schemas.openxmlformats.org/markup-compatibility/2006" xmlns:a14="http://schemas.microsoft.com/office/drawing/2010/main" val="000000" mc:Ignorable=""/>
                  </a:solidFill>
                </a:rPr>
                <a:t> нанотехнологии?</a:t>
              </a:r>
              <a:endParaRPr lang="en-US" sz="2000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</p:grpSp>
      <p:grpSp>
        <p:nvGrpSpPr>
          <p:cNvPr id="5131" name="Group 68"/>
          <p:cNvGrpSpPr>
            <a:grpSpLocks/>
          </p:cNvGrpSpPr>
          <p:nvPr/>
        </p:nvGrpSpPr>
        <p:grpSpPr bwMode="auto">
          <a:xfrm>
            <a:off x="2071688" y="4857750"/>
            <a:ext cx="5043487" cy="1077913"/>
            <a:chOff x="1239" y="1113"/>
            <a:chExt cx="3177" cy="679"/>
          </a:xfrm>
        </p:grpSpPr>
        <p:sp>
          <p:nvSpPr>
            <p:cNvPr id="5132" name="Line 69"/>
            <p:cNvSpPr>
              <a:spLocks noChangeShapeType="1"/>
            </p:cNvSpPr>
            <p:nvPr/>
          </p:nvSpPr>
          <p:spPr bwMode="auto">
            <a:xfrm>
              <a:off x="1392" y="1582"/>
              <a:ext cx="3024" cy="0"/>
            </a:xfrm>
            <a:prstGeom prst="line">
              <a:avLst/>
            </a:prstGeom>
            <a:noFill/>
            <a:ln w="25400">
              <a:solidFill>
                <a:srgbClr xmlns:mc="http://schemas.openxmlformats.org/markup-compatibility/2006" xmlns:a14="http://schemas.microsoft.com/office/drawing/2010/main" val="5F5F5F" mc:Ignorable=""/>
              </a:solidFill>
              <a:prstDash val="sysDot"/>
              <a:round/>
              <a:headEnd/>
              <a:tailEnd type="oval" w="med" len="med"/>
            </a:ln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5133" name="Group 70"/>
            <p:cNvGrpSpPr>
              <a:grpSpLocks/>
            </p:cNvGrpSpPr>
            <p:nvPr/>
          </p:nvGrpSpPr>
          <p:grpSpPr bwMode="auto">
            <a:xfrm>
              <a:off x="1239" y="1515"/>
              <a:ext cx="115" cy="115"/>
              <a:chOff x="1239" y="1515"/>
              <a:chExt cx="115" cy="115"/>
            </a:xfrm>
          </p:grpSpPr>
          <p:sp>
            <p:nvSpPr>
              <p:cNvPr id="5135" name="AutoShape 71"/>
              <p:cNvSpPr>
                <a:spLocks noChangeArrowheads="1"/>
              </p:cNvSpPr>
              <p:nvPr/>
            </p:nvSpPr>
            <p:spPr bwMode="gray">
              <a:xfrm rot="2700000">
                <a:off x="1239" y="1515"/>
                <a:ext cx="115" cy="115"/>
              </a:xfrm>
              <a:prstGeom prst="rtTriangle">
                <a:avLst/>
              </a:prstGeom>
              <a:solidFill>
                <a:srgbClr xmlns:mc="http://schemas.openxmlformats.org/markup-compatibility/2006" xmlns:a14="http://schemas.microsoft.com/office/drawing/2010/main" val="808080" mc:Ignorable=""/>
              </a:solidFill>
              <a:ln w="9525" algn="ctr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136" name="AutoShape 72"/>
              <p:cNvSpPr>
                <a:spLocks noChangeArrowheads="1"/>
              </p:cNvSpPr>
              <p:nvPr/>
            </p:nvSpPr>
            <p:spPr bwMode="gray">
              <a:xfrm rot="18900000" flipH="1">
                <a:off x="1239" y="1515"/>
                <a:ext cx="115" cy="115"/>
              </a:xfrm>
              <a:prstGeom prst="rtTriangle">
                <a:avLst/>
              </a:prstGeom>
              <a:solidFill>
                <a:schemeClr val="hlink"/>
              </a:solidFill>
              <a:ln w="9525" algn="ctr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5134" name="Text Box 73"/>
            <p:cNvSpPr txBox="1">
              <a:spLocks noChangeArrowheads="1"/>
            </p:cNvSpPr>
            <p:nvPr/>
          </p:nvSpPr>
          <p:spPr bwMode="auto">
            <a:xfrm>
              <a:off x="1869" y="1113"/>
              <a:ext cx="2409" cy="67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2000">
                  <a:solidFill>
                    <a:srgbClr xmlns:mc="http://schemas.openxmlformats.org/markup-compatibility/2006" xmlns:a14="http://schemas.microsoft.com/office/drawing/2010/main" val="000000" mc:Ignorable=""/>
                  </a:solidFill>
                </a:rPr>
                <a:t>4. </a:t>
              </a:r>
              <a:r>
                <a:rPr lang="ru-RU" sz="2000">
                  <a:solidFill>
                    <a:srgbClr xmlns:mc="http://schemas.openxmlformats.org/markup-compatibility/2006" xmlns:a14="http://schemas.microsoft.com/office/drawing/2010/main" val="000000" mc:Ignorable=""/>
                  </a:solidFill>
                </a:rPr>
                <a:t>Какие проблемы создаются </a:t>
              </a:r>
            </a:p>
            <a:p>
              <a:pPr eaLnBrk="0" hangingPunct="0"/>
              <a:r>
                <a:rPr lang="ru-RU" sz="2000">
                  <a:solidFill>
                    <a:srgbClr xmlns:mc="http://schemas.openxmlformats.org/markup-compatibility/2006" xmlns:a14="http://schemas.microsoft.com/office/drawing/2010/main" val="000000" mc:Ignorable=""/>
                  </a:solidFill>
                </a:rPr>
                <a:t>с развитием нанотехнологий?</a:t>
              </a:r>
            </a:p>
            <a:p>
              <a:pPr eaLnBrk="0" hangingPunct="0"/>
              <a:endParaRPr lang="en-US" sz="2400">
                <a:solidFill>
                  <a:srgbClr xmlns:mc="http://schemas.openxmlformats.org/markup-compatibility/2006" xmlns:a14="http://schemas.microsoft.com/office/drawing/2010/main" val="000000" mc:Ignorable="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141" name="Picture 61" descr="http://im7-tub.yandex.net/i?id=5745330&amp;tov=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259984">
            <a:off x="8177213" y="5113338"/>
            <a:ext cx="812800" cy="10096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xmlns:mc="http://schemas.openxmlformats.org/markup-compatibility/2006" xmlns:a14="http://schemas.microsoft.com/office/drawing/2010/main" val="000000" mc:Ignorable="">
                <a:alpha val="70000"/>
              </a:srgbClr>
            </a:outerShdw>
          </a:effectLst>
        </p:spPr>
      </p:pic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История возникновения нанотехнологии</a:t>
            </a:r>
            <a:endParaRPr lang="en-US" sz="1600" smtClean="0"/>
          </a:p>
        </p:txBody>
      </p:sp>
      <p:grpSp>
        <p:nvGrpSpPr>
          <p:cNvPr id="6148" name="Group 28"/>
          <p:cNvGrpSpPr>
            <a:grpSpLocks/>
          </p:cNvGrpSpPr>
          <p:nvPr/>
        </p:nvGrpSpPr>
        <p:grpSpPr bwMode="auto">
          <a:xfrm>
            <a:off x="1219200" y="1878013"/>
            <a:ext cx="1724025" cy="482600"/>
            <a:chOff x="816" y="2304"/>
            <a:chExt cx="1440" cy="448"/>
          </a:xfrm>
        </p:grpSpPr>
        <p:sp>
          <p:nvSpPr>
            <p:cNvPr id="6175" name="Freeform 29"/>
            <p:cNvSpPr>
              <a:spLocks/>
            </p:cNvSpPr>
            <p:nvPr/>
          </p:nvSpPr>
          <p:spPr bwMode="gray">
            <a:xfrm>
              <a:off x="901" y="2562"/>
              <a:ext cx="1270" cy="190"/>
            </a:xfrm>
            <a:custGeom>
              <a:avLst/>
              <a:gdLst>
                <a:gd name="T0" fmla="*/ 1120 w 1120"/>
                <a:gd name="T1" fmla="*/ 252 h 252"/>
                <a:gd name="T2" fmla="*/ 1116 w 1120"/>
                <a:gd name="T3" fmla="*/ 250 h 252"/>
                <a:gd name="T4" fmla="*/ 1100 w 1120"/>
                <a:gd name="T5" fmla="*/ 246 h 252"/>
                <a:gd name="T6" fmla="*/ 1074 w 1120"/>
                <a:gd name="T7" fmla="*/ 240 h 252"/>
                <a:gd name="T8" fmla="*/ 1038 w 1120"/>
                <a:gd name="T9" fmla="*/ 232 h 252"/>
                <a:gd name="T10" fmla="*/ 992 w 1120"/>
                <a:gd name="T11" fmla="*/ 222 h 252"/>
                <a:gd name="T12" fmla="*/ 938 w 1120"/>
                <a:gd name="T13" fmla="*/ 212 h 252"/>
                <a:gd name="T14" fmla="*/ 876 w 1120"/>
                <a:gd name="T15" fmla="*/ 204 h 252"/>
                <a:gd name="T16" fmla="*/ 806 w 1120"/>
                <a:gd name="T17" fmla="*/ 196 h 252"/>
                <a:gd name="T18" fmla="*/ 730 w 1120"/>
                <a:gd name="T19" fmla="*/ 190 h 252"/>
                <a:gd name="T20" fmla="*/ 646 w 1120"/>
                <a:gd name="T21" fmla="*/ 184 h 252"/>
                <a:gd name="T22" fmla="*/ 556 w 1120"/>
                <a:gd name="T23" fmla="*/ 184 h 252"/>
                <a:gd name="T24" fmla="*/ 466 w 1120"/>
                <a:gd name="T25" fmla="*/ 184 h 252"/>
                <a:gd name="T26" fmla="*/ 384 w 1120"/>
                <a:gd name="T27" fmla="*/ 190 h 252"/>
                <a:gd name="T28" fmla="*/ 308 w 1120"/>
                <a:gd name="T29" fmla="*/ 196 h 252"/>
                <a:gd name="T30" fmla="*/ 238 w 1120"/>
                <a:gd name="T31" fmla="*/ 204 h 252"/>
                <a:gd name="T32" fmla="*/ 178 w 1120"/>
                <a:gd name="T33" fmla="*/ 212 h 252"/>
                <a:gd name="T34" fmla="*/ 126 w 1120"/>
                <a:gd name="T35" fmla="*/ 222 h 252"/>
                <a:gd name="T36" fmla="*/ 82 w 1120"/>
                <a:gd name="T37" fmla="*/ 232 h 252"/>
                <a:gd name="T38" fmla="*/ 46 w 1120"/>
                <a:gd name="T39" fmla="*/ 240 h 252"/>
                <a:gd name="T40" fmla="*/ 20 w 1120"/>
                <a:gd name="T41" fmla="*/ 246 h 252"/>
                <a:gd name="T42" fmla="*/ 6 w 1120"/>
                <a:gd name="T43" fmla="*/ 250 h 252"/>
                <a:gd name="T44" fmla="*/ 0 w 1120"/>
                <a:gd name="T45" fmla="*/ 252 h 252"/>
                <a:gd name="T46" fmla="*/ 0 w 1120"/>
                <a:gd name="T47" fmla="*/ 62 h 252"/>
                <a:gd name="T48" fmla="*/ 560 w 1120"/>
                <a:gd name="T49" fmla="*/ 0 h 252"/>
                <a:gd name="T50" fmla="*/ 1120 w 1120"/>
                <a:gd name="T51" fmla="*/ 62 h 252"/>
                <a:gd name="T52" fmla="*/ 1120 w 1120"/>
                <a:gd name="T53" fmla="*/ 252 h 252"/>
                <a:gd name="T54" fmla="*/ 1120 w 1120"/>
                <a:gd name="T55" fmla="*/ 252 h 25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120"/>
                <a:gd name="T85" fmla="*/ 0 h 252"/>
                <a:gd name="T86" fmla="*/ 1120 w 1120"/>
                <a:gd name="T87" fmla="*/ 252 h 252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close/>
                </a:path>
              </a:pathLst>
            </a:custGeom>
            <a:gradFill rotWithShape="1">
              <a:gsLst>
                <a:gs pos="0">
                  <a:srgbClr xmlns:mc="http://schemas.openxmlformats.org/markup-compatibility/2006" xmlns:a14="http://schemas.microsoft.com/office/drawing/2010/main" val="000000" mc:Ignorable=""/>
                </a:gs>
                <a:gs pos="50000">
                  <a:srgbClr xmlns:mc="http://schemas.openxmlformats.org/markup-compatibility/2006" xmlns:a14="http://schemas.microsoft.com/office/drawing/2010/main" val="6C6C6C" mc:Ignorable=""/>
                </a:gs>
                <a:gs pos="100000">
                  <a:srgbClr xmlns:mc="http://schemas.openxmlformats.org/markup-compatibility/2006" xmlns:a14="http://schemas.microsoft.com/office/drawing/2010/main" val="000000" mc:Ignorable=""/>
                </a:gs>
              </a:gsLst>
              <a:lin ang="2700000" scaled="1"/>
            </a:gra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6110" name="Rectangle 30"/>
            <p:cNvSpPr>
              <a:spLocks noChangeArrowheads="1"/>
            </p:cNvSpPr>
            <p:nvPr/>
          </p:nvSpPr>
          <p:spPr bwMode="gray">
            <a:xfrm>
              <a:off x="816" y="2304"/>
              <a:ext cx="1440" cy="393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50000">
                  <a:schemeClr val="accent1">
                    <a:gamma/>
                    <a:tint val="57647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defRPr/>
              </a:pPr>
              <a:r>
                <a:rPr lang="ru-RU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xmlns:mc="http://schemas.openxmlformats.org/markup-compatibility/2006" xmlns:a14="http://schemas.microsoft.com/office/drawing/2010/main" val="000000" mc:Ignorable=""/>
                    </a:outerShdw>
                  </a:effectLst>
                </a:rPr>
                <a:t>1959</a:t>
              </a:r>
              <a:endPara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xmlns:mc="http://schemas.openxmlformats.org/markup-compatibility/2006" xmlns:a14="http://schemas.microsoft.com/office/drawing/2010/main" val="000000" mc:Ignorable=""/>
                  </a:outerShdw>
                </a:effectLst>
              </a:endParaRPr>
            </a:p>
          </p:txBody>
        </p:sp>
      </p:grpSp>
      <p:grpSp>
        <p:nvGrpSpPr>
          <p:cNvPr id="6149" name="Group 31"/>
          <p:cNvGrpSpPr>
            <a:grpSpLocks/>
          </p:cNvGrpSpPr>
          <p:nvPr/>
        </p:nvGrpSpPr>
        <p:grpSpPr bwMode="auto">
          <a:xfrm>
            <a:off x="1219200" y="3021013"/>
            <a:ext cx="1724025" cy="482600"/>
            <a:chOff x="816" y="2304"/>
            <a:chExt cx="1440" cy="448"/>
          </a:xfrm>
        </p:grpSpPr>
        <p:sp>
          <p:nvSpPr>
            <p:cNvPr id="46112" name="Freeform 32"/>
            <p:cNvSpPr>
              <a:spLocks/>
            </p:cNvSpPr>
            <p:nvPr/>
          </p:nvSpPr>
          <p:spPr bwMode="gray">
            <a:xfrm>
              <a:off x="901" y="2562"/>
              <a:ext cx="1270" cy="190"/>
            </a:xfrm>
            <a:custGeom>
              <a:avLst/>
              <a:gdLst/>
              <a:ahLst/>
              <a:cxnLst>
                <a:cxn ang="0">
                  <a:pos x="1120" y="252"/>
                </a:cxn>
                <a:cxn ang="0">
                  <a:pos x="1116" y="250"/>
                </a:cxn>
                <a:cxn ang="0">
                  <a:pos x="1100" y="246"/>
                </a:cxn>
                <a:cxn ang="0">
                  <a:pos x="1074" y="240"/>
                </a:cxn>
                <a:cxn ang="0">
                  <a:pos x="1038" y="232"/>
                </a:cxn>
                <a:cxn ang="0">
                  <a:pos x="992" y="222"/>
                </a:cxn>
                <a:cxn ang="0">
                  <a:pos x="938" y="212"/>
                </a:cxn>
                <a:cxn ang="0">
                  <a:pos x="876" y="204"/>
                </a:cxn>
                <a:cxn ang="0">
                  <a:pos x="806" y="196"/>
                </a:cxn>
                <a:cxn ang="0">
                  <a:pos x="730" y="190"/>
                </a:cxn>
                <a:cxn ang="0">
                  <a:pos x="646" y="184"/>
                </a:cxn>
                <a:cxn ang="0">
                  <a:pos x="556" y="184"/>
                </a:cxn>
                <a:cxn ang="0">
                  <a:pos x="466" y="184"/>
                </a:cxn>
                <a:cxn ang="0">
                  <a:pos x="384" y="190"/>
                </a:cxn>
                <a:cxn ang="0">
                  <a:pos x="308" y="196"/>
                </a:cxn>
                <a:cxn ang="0">
                  <a:pos x="238" y="204"/>
                </a:cxn>
                <a:cxn ang="0">
                  <a:pos x="178" y="212"/>
                </a:cxn>
                <a:cxn ang="0">
                  <a:pos x="126" y="222"/>
                </a:cxn>
                <a:cxn ang="0">
                  <a:pos x="82" y="232"/>
                </a:cxn>
                <a:cxn ang="0">
                  <a:pos x="46" y="240"/>
                </a:cxn>
                <a:cxn ang="0">
                  <a:pos x="20" y="246"/>
                </a:cxn>
                <a:cxn ang="0">
                  <a:pos x="6" y="250"/>
                </a:cxn>
                <a:cxn ang="0">
                  <a:pos x="0" y="252"/>
                </a:cxn>
                <a:cxn ang="0">
                  <a:pos x="0" y="62"/>
                </a:cxn>
                <a:cxn ang="0">
                  <a:pos x="560" y="0"/>
                </a:cxn>
                <a:cxn ang="0">
                  <a:pos x="1120" y="62"/>
                </a:cxn>
                <a:cxn ang="0">
                  <a:pos x="1120" y="252"/>
                </a:cxn>
                <a:cxn ang="0">
                  <a:pos x="1120" y="252"/>
                </a:cxn>
              </a:cxnLst>
              <a:rect l="0" t="0" r="r" b="b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lnTo>
                    <a:pt x="1120" y="252"/>
                  </a:lnTo>
                  <a:close/>
                </a:path>
              </a:pathLst>
            </a:custGeom>
            <a:gradFill rotWithShape="1">
              <a:gsLst>
                <a:gs pos="0">
                  <a:schemeClr val="tx1"/>
                </a:gs>
                <a:gs pos="50000">
                  <a:schemeClr val="tx1">
                    <a:gamma/>
                    <a:tint val="57647"/>
                    <a:invGamma/>
                  </a:schemeClr>
                </a:gs>
                <a:gs pos="100000">
                  <a:schemeClr val="tx1"/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113" name="Rectangle 33"/>
            <p:cNvSpPr>
              <a:spLocks noChangeArrowheads="1"/>
            </p:cNvSpPr>
            <p:nvPr/>
          </p:nvSpPr>
          <p:spPr bwMode="gray">
            <a:xfrm>
              <a:off x="816" y="2304"/>
              <a:ext cx="1440" cy="393"/>
            </a:xfrm>
            <a:prstGeom prst="rect">
              <a:avLst/>
            </a:prstGeom>
            <a:gradFill rotWithShape="1">
              <a:gsLst>
                <a:gs pos="0">
                  <a:schemeClr val="hlink"/>
                </a:gs>
                <a:gs pos="50000">
                  <a:schemeClr val="hlink">
                    <a:gamma/>
                    <a:tint val="57647"/>
                    <a:invGamma/>
                  </a:schemeClr>
                </a:gs>
                <a:gs pos="100000">
                  <a:schemeClr val="hlink"/>
                </a:gs>
              </a:gsLst>
              <a:lin ang="270000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defRPr/>
              </a:pPr>
              <a:r>
                <a:rPr lang="ru-RU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xmlns:mc="http://schemas.openxmlformats.org/markup-compatibility/2006" xmlns:a14="http://schemas.microsoft.com/office/drawing/2010/main" val="000000" mc:Ignorable=""/>
                    </a:outerShdw>
                  </a:effectLst>
                </a:rPr>
                <a:t>1981</a:t>
              </a:r>
              <a:endPara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xmlns:mc="http://schemas.openxmlformats.org/markup-compatibility/2006" xmlns:a14="http://schemas.microsoft.com/office/drawing/2010/main" val="000000" mc:Ignorable=""/>
                  </a:outerShdw>
                </a:effectLst>
              </a:endParaRPr>
            </a:p>
          </p:txBody>
        </p:sp>
      </p:grpSp>
      <p:grpSp>
        <p:nvGrpSpPr>
          <p:cNvPr id="6150" name="Group 34"/>
          <p:cNvGrpSpPr>
            <a:grpSpLocks/>
          </p:cNvGrpSpPr>
          <p:nvPr/>
        </p:nvGrpSpPr>
        <p:grpSpPr bwMode="auto">
          <a:xfrm>
            <a:off x="1219200" y="4164013"/>
            <a:ext cx="1724025" cy="482600"/>
            <a:chOff x="816" y="2304"/>
            <a:chExt cx="1440" cy="448"/>
          </a:xfrm>
        </p:grpSpPr>
        <p:sp>
          <p:nvSpPr>
            <p:cNvPr id="6171" name="Freeform 35"/>
            <p:cNvSpPr>
              <a:spLocks/>
            </p:cNvSpPr>
            <p:nvPr/>
          </p:nvSpPr>
          <p:spPr bwMode="gray">
            <a:xfrm>
              <a:off x="901" y="2562"/>
              <a:ext cx="1270" cy="190"/>
            </a:xfrm>
            <a:custGeom>
              <a:avLst/>
              <a:gdLst>
                <a:gd name="T0" fmla="*/ 1120 w 1120"/>
                <a:gd name="T1" fmla="*/ 252 h 252"/>
                <a:gd name="T2" fmla="*/ 1116 w 1120"/>
                <a:gd name="T3" fmla="*/ 250 h 252"/>
                <a:gd name="T4" fmla="*/ 1100 w 1120"/>
                <a:gd name="T5" fmla="*/ 246 h 252"/>
                <a:gd name="T6" fmla="*/ 1074 w 1120"/>
                <a:gd name="T7" fmla="*/ 240 h 252"/>
                <a:gd name="T8" fmla="*/ 1038 w 1120"/>
                <a:gd name="T9" fmla="*/ 232 h 252"/>
                <a:gd name="T10" fmla="*/ 992 w 1120"/>
                <a:gd name="T11" fmla="*/ 222 h 252"/>
                <a:gd name="T12" fmla="*/ 938 w 1120"/>
                <a:gd name="T13" fmla="*/ 212 h 252"/>
                <a:gd name="T14" fmla="*/ 876 w 1120"/>
                <a:gd name="T15" fmla="*/ 204 h 252"/>
                <a:gd name="T16" fmla="*/ 806 w 1120"/>
                <a:gd name="T17" fmla="*/ 196 h 252"/>
                <a:gd name="T18" fmla="*/ 730 w 1120"/>
                <a:gd name="T19" fmla="*/ 190 h 252"/>
                <a:gd name="T20" fmla="*/ 646 w 1120"/>
                <a:gd name="T21" fmla="*/ 184 h 252"/>
                <a:gd name="T22" fmla="*/ 556 w 1120"/>
                <a:gd name="T23" fmla="*/ 184 h 252"/>
                <a:gd name="T24" fmla="*/ 466 w 1120"/>
                <a:gd name="T25" fmla="*/ 184 h 252"/>
                <a:gd name="T26" fmla="*/ 384 w 1120"/>
                <a:gd name="T27" fmla="*/ 190 h 252"/>
                <a:gd name="T28" fmla="*/ 308 w 1120"/>
                <a:gd name="T29" fmla="*/ 196 h 252"/>
                <a:gd name="T30" fmla="*/ 238 w 1120"/>
                <a:gd name="T31" fmla="*/ 204 h 252"/>
                <a:gd name="T32" fmla="*/ 178 w 1120"/>
                <a:gd name="T33" fmla="*/ 212 h 252"/>
                <a:gd name="T34" fmla="*/ 126 w 1120"/>
                <a:gd name="T35" fmla="*/ 222 h 252"/>
                <a:gd name="T36" fmla="*/ 82 w 1120"/>
                <a:gd name="T37" fmla="*/ 232 h 252"/>
                <a:gd name="T38" fmla="*/ 46 w 1120"/>
                <a:gd name="T39" fmla="*/ 240 h 252"/>
                <a:gd name="T40" fmla="*/ 20 w 1120"/>
                <a:gd name="T41" fmla="*/ 246 h 252"/>
                <a:gd name="T42" fmla="*/ 6 w 1120"/>
                <a:gd name="T43" fmla="*/ 250 h 252"/>
                <a:gd name="T44" fmla="*/ 0 w 1120"/>
                <a:gd name="T45" fmla="*/ 252 h 252"/>
                <a:gd name="T46" fmla="*/ 0 w 1120"/>
                <a:gd name="T47" fmla="*/ 62 h 252"/>
                <a:gd name="T48" fmla="*/ 560 w 1120"/>
                <a:gd name="T49" fmla="*/ 0 h 252"/>
                <a:gd name="T50" fmla="*/ 1120 w 1120"/>
                <a:gd name="T51" fmla="*/ 62 h 252"/>
                <a:gd name="T52" fmla="*/ 1120 w 1120"/>
                <a:gd name="T53" fmla="*/ 252 h 252"/>
                <a:gd name="T54" fmla="*/ 1120 w 1120"/>
                <a:gd name="T55" fmla="*/ 252 h 25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120"/>
                <a:gd name="T85" fmla="*/ 0 h 252"/>
                <a:gd name="T86" fmla="*/ 1120 w 1120"/>
                <a:gd name="T87" fmla="*/ 252 h 252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close/>
                </a:path>
              </a:pathLst>
            </a:custGeom>
            <a:gradFill rotWithShape="1">
              <a:gsLst>
                <a:gs pos="0">
                  <a:srgbClr xmlns:mc="http://schemas.openxmlformats.org/markup-compatibility/2006" xmlns:a14="http://schemas.microsoft.com/office/drawing/2010/main" val="000000" mc:Ignorable=""/>
                </a:gs>
                <a:gs pos="50000">
                  <a:srgbClr xmlns:mc="http://schemas.openxmlformats.org/markup-compatibility/2006" xmlns:a14="http://schemas.microsoft.com/office/drawing/2010/main" val="6C6C6C" mc:Ignorable=""/>
                </a:gs>
                <a:gs pos="100000">
                  <a:srgbClr xmlns:mc="http://schemas.openxmlformats.org/markup-compatibility/2006" xmlns:a14="http://schemas.microsoft.com/office/drawing/2010/main" val="000000" mc:Ignorable=""/>
                </a:gs>
              </a:gsLst>
              <a:lin ang="2700000" scaled="1"/>
            </a:gra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6116" name="Rectangle 36"/>
            <p:cNvSpPr>
              <a:spLocks noChangeArrowheads="1"/>
            </p:cNvSpPr>
            <p:nvPr/>
          </p:nvSpPr>
          <p:spPr bwMode="gray">
            <a:xfrm>
              <a:off x="816" y="2304"/>
              <a:ext cx="1440" cy="393"/>
            </a:xfrm>
            <a:prstGeom prst="rect">
              <a:avLst/>
            </a:prstGeom>
            <a:gradFill rotWithShape="1">
              <a:gsLst>
                <a:gs pos="0">
                  <a:schemeClr val="tx2"/>
                </a:gs>
                <a:gs pos="50000">
                  <a:schemeClr val="tx2">
                    <a:gamma/>
                    <a:tint val="57647"/>
                    <a:invGamma/>
                  </a:schemeClr>
                </a:gs>
                <a:gs pos="100000">
                  <a:schemeClr val="tx2"/>
                </a:gs>
              </a:gsLst>
              <a:lin ang="270000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defRPr/>
              </a:pPr>
              <a:r>
                <a:rPr lang="ru-RU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xmlns:mc="http://schemas.openxmlformats.org/markup-compatibility/2006" xmlns:a14="http://schemas.microsoft.com/office/drawing/2010/main" val="000000" mc:Ignorable=""/>
                    </a:outerShdw>
                  </a:effectLst>
                </a:rPr>
                <a:t>1986</a:t>
              </a:r>
              <a:endPara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xmlns:mc="http://schemas.openxmlformats.org/markup-compatibility/2006" xmlns:a14="http://schemas.microsoft.com/office/drawing/2010/main" val="000000" mc:Ignorable=""/>
                  </a:outerShdw>
                </a:effectLst>
              </a:endParaRPr>
            </a:p>
          </p:txBody>
        </p:sp>
      </p:grpSp>
      <p:grpSp>
        <p:nvGrpSpPr>
          <p:cNvPr id="6151" name="Group 37"/>
          <p:cNvGrpSpPr>
            <a:grpSpLocks/>
          </p:cNvGrpSpPr>
          <p:nvPr/>
        </p:nvGrpSpPr>
        <p:grpSpPr bwMode="auto">
          <a:xfrm>
            <a:off x="1219200" y="5307013"/>
            <a:ext cx="1724025" cy="482600"/>
            <a:chOff x="816" y="2304"/>
            <a:chExt cx="1440" cy="448"/>
          </a:xfrm>
        </p:grpSpPr>
        <p:sp>
          <p:nvSpPr>
            <p:cNvPr id="6169" name="Freeform 38"/>
            <p:cNvSpPr>
              <a:spLocks/>
            </p:cNvSpPr>
            <p:nvPr/>
          </p:nvSpPr>
          <p:spPr bwMode="gray">
            <a:xfrm>
              <a:off x="901" y="2562"/>
              <a:ext cx="1270" cy="190"/>
            </a:xfrm>
            <a:custGeom>
              <a:avLst/>
              <a:gdLst>
                <a:gd name="T0" fmla="*/ 1120 w 1120"/>
                <a:gd name="T1" fmla="*/ 252 h 252"/>
                <a:gd name="T2" fmla="*/ 1116 w 1120"/>
                <a:gd name="T3" fmla="*/ 250 h 252"/>
                <a:gd name="T4" fmla="*/ 1100 w 1120"/>
                <a:gd name="T5" fmla="*/ 246 h 252"/>
                <a:gd name="T6" fmla="*/ 1074 w 1120"/>
                <a:gd name="T7" fmla="*/ 240 h 252"/>
                <a:gd name="T8" fmla="*/ 1038 w 1120"/>
                <a:gd name="T9" fmla="*/ 232 h 252"/>
                <a:gd name="T10" fmla="*/ 992 w 1120"/>
                <a:gd name="T11" fmla="*/ 222 h 252"/>
                <a:gd name="T12" fmla="*/ 938 w 1120"/>
                <a:gd name="T13" fmla="*/ 212 h 252"/>
                <a:gd name="T14" fmla="*/ 876 w 1120"/>
                <a:gd name="T15" fmla="*/ 204 h 252"/>
                <a:gd name="T16" fmla="*/ 806 w 1120"/>
                <a:gd name="T17" fmla="*/ 196 h 252"/>
                <a:gd name="T18" fmla="*/ 730 w 1120"/>
                <a:gd name="T19" fmla="*/ 190 h 252"/>
                <a:gd name="T20" fmla="*/ 646 w 1120"/>
                <a:gd name="T21" fmla="*/ 184 h 252"/>
                <a:gd name="T22" fmla="*/ 556 w 1120"/>
                <a:gd name="T23" fmla="*/ 184 h 252"/>
                <a:gd name="T24" fmla="*/ 466 w 1120"/>
                <a:gd name="T25" fmla="*/ 184 h 252"/>
                <a:gd name="T26" fmla="*/ 384 w 1120"/>
                <a:gd name="T27" fmla="*/ 190 h 252"/>
                <a:gd name="T28" fmla="*/ 308 w 1120"/>
                <a:gd name="T29" fmla="*/ 196 h 252"/>
                <a:gd name="T30" fmla="*/ 238 w 1120"/>
                <a:gd name="T31" fmla="*/ 204 h 252"/>
                <a:gd name="T32" fmla="*/ 178 w 1120"/>
                <a:gd name="T33" fmla="*/ 212 h 252"/>
                <a:gd name="T34" fmla="*/ 126 w 1120"/>
                <a:gd name="T35" fmla="*/ 222 h 252"/>
                <a:gd name="T36" fmla="*/ 82 w 1120"/>
                <a:gd name="T37" fmla="*/ 232 h 252"/>
                <a:gd name="T38" fmla="*/ 46 w 1120"/>
                <a:gd name="T39" fmla="*/ 240 h 252"/>
                <a:gd name="T40" fmla="*/ 20 w 1120"/>
                <a:gd name="T41" fmla="*/ 246 h 252"/>
                <a:gd name="T42" fmla="*/ 6 w 1120"/>
                <a:gd name="T43" fmla="*/ 250 h 252"/>
                <a:gd name="T44" fmla="*/ 0 w 1120"/>
                <a:gd name="T45" fmla="*/ 252 h 252"/>
                <a:gd name="T46" fmla="*/ 0 w 1120"/>
                <a:gd name="T47" fmla="*/ 62 h 252"/>
                <a:gd name="T48" fmla="*/ 560 w 1120"/>
                <a:gd name="T49" fmla="*/ 0 h 252"/>
                <a:gd name="T50" fmla="*/ 1120 w 1120"/>
                <a:gd name="T51" fmla="*/ 62 h 252"/>
                <a:gd name="T52" fmla="*/ 1120 w 1120"/>
                <a:gd name="T53" fmla="*/ 252 h 252"/>
                <a:gd name="T54" fmla="*/ 1120 w 1120"/>
                <a:gd name="T55" fmla="*/ 252 h 25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120"/>
                <a:gd name="T85" fmla="*/ 0 h 252"/>
                <a:gd name="T86" fmla="*/ 1120 w 1120"/>
                <a:gd name="T87" fmla="*/ 252 h 252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close/>
                </a:path>
              </a:pathLst>
            </a:custGeom>
            <a:gradFill rotWithShape="1">
              <a:gsLst>
                <a:gs pos="0">
                  <a:srgbClr xmlns:mc="http://schemas.openxmlformats.org/markup-compatibility/2006" xmlns:a14="http://schemas.microsoft.com/office/drawing/2010/main" val="000000" mc:Ignorable=""/>
                </a:gs>
                <a:gs pos="50000">
                  <a:srgbClr xmlns:mc="http://schemas.openxmlformats.org/markup-compatibility/2006" xmlns:a14="http://schemas.microsoft.com/office/drawing/2010/main" val="6C6C6C" mc:Ignorable=""/>
                </a:gs>
                <a:gs pos="100000">
                  <a:srgbClr xmlns:mc="http://schemas.openxmlformats.org/markup-compatibility/2006" xmlns:a14="http://schemas.microsoft.com/office/drawing/2010/main" val="000000" mc:Ignorable=""/>
                </a:gs>
              </a:gsLst>
              <a:lin ang="2700000" scaled="1"/>
            </a:gra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6119" name="Rectangle 39"/>
            <p:cNvSpPr>
              <a:spLocks noChangeArrowheads="1"/>
            </p:cNvSpPr>
            <p:nvPr/>
          </p:nvSpPr>
          <p:spPr bwMode="gray">
            <a:xfrm>
              <a:off x="816" y="2304"/>
              <a:ext cx="1440" cy="393"/>
            </a:xfrm>
            <a:prstGeom prst="rect">
              <a:avLst/>
            </a:prstGeom>
            <a:gradFill rotWithShape="1">
              <a:gsLst>
                <a:gs pos="0">
                  <a:schemeClr val="folHlink"/>
                </a:gs>
                <a:gs pos="50000">
                  <a:schemeClr val="folHlink">
                    <a:gamma/>
                    <a:tint val="57647"/>
                    <a:invGamma/>
                  </a:schemeClr>
                </a:gs>
                <a:gs pos="100000">
                  <a:schemeClr val="folHlink"/>
                </a:gs>
              </a:gsLst>
              <a:lin ang="270000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defRPr/>
              </a:pPr>
              <a:r>
                <a:rPr lang="ru-RU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xmlns:mc="http://schemas.openxmlformats.org/markup-compatibility/2006" xmlns:a14="http://schemas.microsoft.com/office/drawing/2010/main" val="000000" mc:Ignorable=""/>
                    </a:outerShdw>
                  </a:effectLst>
                </a:rPr>
                <a:t>1992</a:t>
              </a:r>
              <a:endPara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xmlns:mc="http://schemas.openxmlformats.org/markup-compatibility/2006" xmlns:a14="http://schemas.microsoft.com/office/drawing/2010/main" val="000000" mc:Ignorable=""/>
                  </a:outerShdw>
                </a:effectLst>
              </a:endParaRPr>
            </a:p>
          </p:txBody>
        </p:sp>
      </p:grpSp>
      <p:cxnSp>
        <p:nvCxnSpPr>
          <p:cNvPr id="6152" name="AutoShape 40"/>
          <p:cNvCxnSpPr>
            <a:cxnSpLocks noChangeShapeType="1"/>
            <a:stCxn id="6175" idx="11"/>
            <a:endCxn id="46113" idx="0"/>
          </p:cNvCxnSpPr>
          <p:nvPr/>
        </p:nvCxnSpPr>
        <p:spPr bwMode="gray">
          <a:xfrm>
            <a:off x="2076450" y="2305050"/>
            <a:ext cx="4763" cy="715963"/>
          </a:xfrm>
          <a:prstGeom prst="straightConnector1">
            <a:avLst/>
          </a:prstGeom>
          <a:noFill/>
          <a:ln w="9525">
            <a:solidFill>
              <a:srgbClr xmlns:mc="http://schemas.openxmlformats.org/markup-compatibility/2006" xmlns:a14="http://schemas.microsoft.com/office/drawing/2010/main" val="FFFFFF" mc:Ignorable=""/>
            </a:solidFill>
            <a:round/>
            <a:headEnd/>
            <a:tailEnd/>
          </a:ln>
        </p:spPr>
      </p:cxnSp>
      <p:cxnSp>
        <p:nvCxnSpPr>
          <p:cNvPr id="6153" name="AutoShape 41"/>
          <p:cNvCxnSpPr>
            <a:cxnSpLocks noChangeShapeType="1"/>
            <a:stCxn id="46112" idx="11"/>
            <a:endCxn id="46116" idx="0"/>
          </p:cNvCxnSpPr>
          <p:nvPr/>
        </p:nvCxnSpPr>
        <p:spPr bwMode="gray">
          <a:xfrm>
            <a:off x="2076450" y="3448050"/>
            <a:ext cx="4763" cy="715963"/>
          </a:xfrm>
          <a:prstGeom prst="straightConnector1">
            <a:avLst/>
          </a:prstGeom>
          <a:noFill/>
          <a:ln w="9525">
            <a:solidFill>
              <a:srgbClr xmlns:mc="http://schemas.openxmlformats.org/markup-compatibility/2006" xmlns:a14="http://schemas.microsoft.com/office/drawing/2010/main" val="FFFFFF" mc:Ignorable=""/>
            </a:solidFill>
            <a:round/>
            <a:headEnd/>
            <a:tailEnd/>
          </a:ln>
        </p:spPr>
      </p:cxnSp>
      <p:cxnSp>
        <p:nvCxnSpPr>
          <p:cNvPr id="6154" name="AutoShape 42"/>
          <p:cNvCxnSpPr>
            <a:cxnSpLocks noChangeShapeType="1"/>
            <a:stCxn id="6171" idx="11"/>
            <a:endCxn id="46119" idx="0"/>
          </p:cNvCxnSpPr>
          <p:nvPr/>
        </p:nvCxnSpPr>
        <p:spPr bwMode="gray">
          <a:xfrm>
            <a:off x="2076450" y="4591050"/>
            <a:ext cx="4763" cy="715963"/>
          </a:xfrm>
          <a:prstGeom prst="straightConnector1">
            <a:avLst/>
          </a:prstGeom>
          <a:noFill/>
          <a:ln w="9525">
            <a:solidFill>
              <a:srgbClr xmlns:mc="http://schemas.openxmlformats.org/markup-compatibility/2006" xmlns:a14="http://schemas.microsoft.com/office/drawing/2010/main" val="FFFFFF" mc:Ignorable=""/>
            </a:solidFill>
            <a:round/>
            <a:headEnd/>
            <a:tailEnd/>
          </a:ln>
        </p:spPr>
      </p:cxnSp>
      <p:sp>
        <p:nvSpPr>
          <p:cNvPr id="6155" name="Line 43"/>
          <p:cNvSpPr>
            <a:spLocks noChangeShapeType="1"/>
          </p:cNvSpPr>
          <p:nvPr/>
        </p:nvSpPr>
        <p:spPr bwMode="auto">
          <a:xfrm>
            <a:off x="2133600" y="2590800"/>
            <a:ext cx="5943600" cy="0"/>
          </a:xfrm>
          <a:prstGeom prst="line">
            <a:avLst/>
          </a:prstGeom>
          <a:noFill/>
          <a:ln w="38100" cap="rnd">
            <a:solidFill>
              <a:srgbClr xmlns:mc="http://schemas.openxmlformats.org/markup-compatibility/2006" xmlns:a14="http://schemas.microsoft.com/office/drawing/2010/main" val="5F5F5F" mc:Ignorable=""/>
            </a:solidFill>
            <a:prstDash val="sysDot"/>
            <a:round/>
            <a:headEnd/>
            <a:tailEnd type="oval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156" name="Line 44"/>
          <p:cNvSpPr>
            <a:spLocks noChangeShapeType="1"/>
          </p:cNvSpPr>
          <p:nvPr/>
        </p:nvSpPr>
        <p:spPr bwMode="auto">
          <a:xfrm>
            <a:off x="2133600" y="3835400"/>
            <a:ext cx="5943600" cy="0"/>
          </a:xfrm>
          <a:prstGeom prst="line">
            <a:avLst/>
          </a:prstGeom>
          <a:noFill/>
          <a:ln w="38100" cap="rnd">
            <a:solidFill>
              <a:srgbClr xmlns:mc="http://schemas.openxmlformats.org/markup-compatibility/2006" xmlns:a14="http://schemas.microsoft.com/office/drawing/2010/main" val="5F5F5F" mc:Ignorable=""/>
            </a:solidFill>
            <a:prstDash val="sysDot"/>
            <a:round/>
            <a:headEnd/>
            <a:tailEnd type="oval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157" name="Line 45"/>
          <p:cNvSpPr>
            <a:spLocks noChangeShapeType="1"/>
          </p:cNvSpPr>
          <p:nvPr/>
        </p:nvSpPr>
        <p:spPr bwMode="auto">
          <a:xfrm>
            <a:off x="2133600" y="4956175"/>
            <a:ext cx="5943600" cy="0"/>
          </a:xfrm>
          <a:prstGeom prst="line">
            <a:avLst/>
          </a:prstGeom>
          <a:noFill/>
          <a:ln w="38100" cap="rnd">
            <a:solidFill>
              <a:srgbClr xmlns:mc="http://schemas.openxmlformats.org/markup-compatibility/2006" xmlns:a14="http://schemas.microsoft.com/office/drawing/2010/main" val="5F5F5F" mc:Ignorable=""/>
            </a:solidFill>
            <a:prstDash val="sysDot"/>
            <a:round/>
            <a:headEnd/>
            <a:tailEnd type="oval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158" name="Text Box 46"/>
          <p:cNvSpPr txBox="1">
            <a:spLocks noChangeArrowheads="1"/>
          </p:cNvSpPr>
          <p:nvPr/>
        </p:nvSpPr>
        <p:spPr bwMode="auto">
          <a:xfrm>
            <a:off x="3000375" y="1785938"/>
            <a:ext cx="5715000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sz="1400"/>
              <a:t>Ричард Фейнман предположил, что возможно механически перемещать одиночные атомы. (</a:t>
            </a:r>
            <a:r>
              <a:rPr lang="ru-RU" sz="1400" i="1"/>
              <a:t>Выступление «</a:t>
            </a:r>
            <a:r>
              <a:rPr lang="ru-RU" sz="1400" b="1" i="1"/>
              <a:t>Там внизу много места» </a:t>
            </a:r>
            <a:r>
              <a:rPr lang="ru-RU" sz="1400" i="1"/>
              <a:t>в Калифорнийском технологическом университете)</a:t>
            </a:r>
            <a:endParaRPr lang="en-US" sz="1400" i="1">
              <a:solidFill>
                <a:srgbClr xmlns:mc="http://schemas.openxmlformats.org/markup-compatibility/2006" xmlns:a14="http://schemas.microsoft.com/office/drawing/2010/main" val="5F5F5F" mc:Ignorable=""/>
              </a:solidFill>
              <a:latin typeface="Verdana" pitchFamily="34" charset="0"/>
            </a:endParaRPr>
          </a:p>
        </p:txBody>
      </p:sp>
      <p:sp>
        <p:nvSpPr>
          <p:cNvPr id="46127" name="Text Box 47"/>
          <p:cNvSpPr txBox="1">
            <a:spLocks noChangeArrowheads="1"/>
          </p:cNvSpPr>
          <p:nvPr/>
        </p:nvSpPr>
        <p:spPr bwMode="auto">
          <a:xfrm>
            <a:off x="3071813" y="2857500"/>
            <a:ext cx="4003675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ru-RU" sz="1400" dirty="0">
                <a:latin typeface="+mn-lt"/>
              </a:rPr>
              <a:t>Г. Биннинг и Г. Рорер изобрели сканирующий </a:t>
            </a:r>
          </a:p>
          <a:p>
            <a:pPr eaLnBrk="0" hangingPunct="0">
              <a:defRPr/>
            </a:pPr>
            <a:r>
              <a:rPr lang="ru-RU" sz="1400" dirty="0">
                <a:latin typeface="+mn-lt"/>
              </a:rPr>
              <a:t>туннельный микроскоп (СТМ)</a:t>
            </a:r>
          </a:p>
          <a:p>
            <a:pPr eaLnBrk="0" hangingPunct="0">
              <a:defRPr/>
            </a:pPr>
            <a:r>
              <a:rPr lang="ru-RU" sz="1400" dirty="0">
                <a:latin typeface="+mn-lt"/>
              </a:rPr>
              <a:t> (швейцарское отделение «</a:t>
            </a:r>
            <a:r>
              <a:rPr lang="en-US" sz="1400" dirty="0">
                <a:latin typeface="+mn-lt"/>
              </a:rPr>
              <a:t>IBM</a:t>
            </a:r>
            <a:r>
              <a:rPr lang="ru-RU" sz="1400" dirty="0">
                <a:latin typeface="+mn-lt"/>
              </a:rPr>
              <a:t>»)</a:t>
            </a:r>
            <a:endParaRPr lang="en-US" sz="1400" dirty="0">
              <a:latin typeface="+mn-lt"/>
            </a:endParaRPr>
          </a:p>
        </p:txBody>
      </p:sp>
      <p:sp>
        <p:nvSpPr>
          <p:cNvPr id="6160" name="Text Box 50"/>
          <p:cNvSpPr txBox="1">
            <a:spLocks noChangeArrowheads="1"/>
          </p:cNvSpPr>
          <p:nvPr/>
        </p:nvSpPr>
        <p:spPr bwMode="auto">
          <a:xfrm>
            <a:off x="5607050" y="609600"/>
            <a:ext cx="32988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chemeClr val="accent2"/>
                </a:solidFill>
              </a:rPr>
              <a:t>Кто отец нанотехнологий?</a:t>
            </a:r>
            <a:endParaRPr lang="en-US">
              <a:solidFill>
                <a:schemeClr val="accent2"/>
              </a:solidFill>
            </a:endParaRPr>
          </a:p>
        </p:txBody>
      </p:sp>
      <p:pic>
        <p:nvPicPr>
          <p:cNvPr id="46133" name="Picture 53" descr="http://im5-tub.yandex.net/i?id=105532093&amp;tov=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0956681">
            <a:off x="382588" y="1635125"/>
            <a:ext cx="785812" cy="11144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xmlns:mc="http://schemas.openxmlformats.org/markup-compatibility/2006" xmlns:a14="http://schemas.microsoft.com/office/drawing/2010/main" val="000000" mc:Ignorable="">
                <a:alpha val="70000"/>
              </a:srgbClr>
            </a:outerShdw>
          </a:effectLst>
        </p:spPr>
      </p:pic>
      <p:pic>
        <p:nvPicPr>
          <p:cNvPr id="46135" name="Picture 55" descr="http://im3-tub.yandex.net/i?id=57525490&amp;tov=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0562281">
            <a:off x="7081838" y="2662238"/>
            <a:ext cx="785812" cy="114776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xmlns:mc="http://schemas.openxmlformats.org/markup-compatibility/2006" xmlns:a14="http://schemas.microsoft.com/office/drawing/2010/main" val="000000" mc:Ignorable="">
                <a:alpha val="70000"/>
              </a:srgbClr>
            </a:outerShdw>
          </a:effectLst>
        </p:spPr>
      </p:pic>
      <p:pic>
        <p:nvPicPr>
          <p:cNvPr id="46137" name="Picture 57" descr="http://im0-tub.yandex.net/i?id=113454370&amp;tov=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810561">
            <a:off x="7897813" y="2863850"/>
            <a:ext cx="790575" cy="10382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xmlns:mc="http://schemas.openxmlformats.org/markup-compatibility/2006" xmlns:a14="http://schemas.microsoft.com/office/drawing/2010/main" val="000000" mc:Ignorable="">
                <a:alpha val="70000"/>
              </a:srgbClr>
            </a:outerShdw>
          </a:effectLst>
        </p:spPr>
      </p:pic>
      <p:sp>
        <p:nvSpPr>
          <p:cNvPr id="32" name="Text Box 47"/>
          <p:cNvSpPr txBox="1">
            <a:spLocks noChangeArrowheads="1"/>
          </p:cNvSpPr>
          <p:nvPr/>
        </p:nvSpPr>
        <p:spPr bwMode="auto">
          <a:xfrm>
            <a:off x="3143250" y="4214813"/>
            <a:ext cx="44767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ru-RU" sz="1400" dirty="0">
                <a:latin typeface="+mn-lt"/>
              </a:rPr>
              <a:t>Г. Рорер изобрел атомно-силовой микроскоп (АСМ)</a:t>
            </a:r>
            <a:endParaRPr lang="en-US" sz="1400" dirty="0">
              <a:latin typeface="+mn-lt"/>
            </a:endParaRPr>
          </a:p>
        </p:txBody>
      </p:sp>
      <p:sp>
        <p:nvSpPr>
          <p:cNvPr id="6165" name="Text Box 21"/>
          <p:cNvSpPr txBox="1">
            <a:spLocks noChangeArrowheads="1"/>
          </p:cNvSpPr>
          <p:nvPr/>
        </p:nvSpPr>
        <p:spPr bwMode="auto">
          <a:xfrm>
            <a:off x="5638800" y="1011238"/>
            <a:ext cx="30702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/>
              <a:t>«</a:t>
            </a:r>
            <a:r>
              <a:rPr lang="ru-RU" sz="1200" b="1"/>
              <a:t>Нанотехнологии</a:t>
            </a:r>
            <a:r>
              <a:rPr lang="ru-RU" sz="1200"/>
              <a:t> – путь к бессмертию и свободе»</a:t>
            </a:r>
          </a:p>
          <a:p>
            <a:pPr algn="r"/>
            <a:r>
              <a:rPr lang="ru-RU" sz="1100"/>
              <a:t>Э. Дрекслер</a:t>
            </a:r>
            <a:endParaRPr lang="en-US" sz="1100"/>
          </a:p>
        </p:txBody>
      </p:sp>
      <p:sp>
        <p:nvSpPr>
          <p:cNvPr id="34" name="Text Box 47"/>
          <p:cNvSpPr txBox="1">
            <a:spLocks noChangeArrowheads="1"/>
          </p:cNvSpPr>
          <p:nvPr/>
        </p:nvSpPr>
        <p:spPr bwMode="auto">
          <a:xfrm>
            <a:off x="3214688" y="5143500"/>
            <a:ext cx="5072062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ru-RU" sz="1400" dirty="0">
                <a:latin typeface="+mn-lt"/>
              </a:rPr>
              <a:t>Э. Дрекслер и К. Феникс реализовали возможность сборки частиц и молекул с помощью молекулярных самовоспроизводящих </a:t>
            </a:r>
          </a:p>
          <a:p>
            <a:pPr eaLnBrk="0" hangingPunct="0">
              <a:defRPr/>
            </a:pPr>
            <a:r>
              <a:rPr lang="ru-RU" sz="1400" dirty="0">
                <a:latin typeface="+mn-lt"/>
              </a:rPr>
              <a:t>роботов – </a:t>
            </a:r>
            <a:r>
              <a:rPr lang="ru-RU" sz="1400" b="1" dirty="0">
                <a:latin typeface="+mn-lt"/>
              </a:rPr>
              <a:t>ассемблеров.</a:t>
            </a:r>
            <a:endParaRPr lang="en-US" sz="1400" dirty="0">
              <a:latin typeface="+mn-lt"/>
            </a:endParaRPr>
          </a:p>
        </p:txBody>
      </p:sp>
      <p:pic>
        <p:nvPicPr>
          <p:cNvPr id="46139" name="Picture 59" descr="http://im4-tub.yandex.net/i?id=48324505&amp;tov=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20706396">
            <a:off x="7183438" y="5459413"/>
            <a:ext cx="914400" cy="9890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xmlns:mc="http://schemas.openxmlformats.org/markup-compatibility/2006" xmlns:a14="http://schemas.microsoft.com/office/drawing/2010/main" val="000000" mc:Ignorable="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Так ли это необходимо?</a:t>
            </a:r>
            <a:endParaRPr lang="en-US" smtClean="0"/>
          </a:p>
        </p:txBody>
      </p:sp>
      <p:sp>
        <p:nvSpPr>
          <p:cNvPr id="51203" name="AutoShape 3"/>
          <p:cNvSpPr>
            <a:spLocks noChangeArrowheads="1"/>
          </p:cNvSpPr>
          <p:nvPr/>
        </p:nvSpPr>
        <p:spPr bwMode="gray">
          <a:xfrm rot="39573186">
            <a:off x="4777581" y="2534444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gradFill rotWithShape="1">
            <a:gsLst>
              <a:gs pos="0">
                <a:schemeClr val="bg2">
                  <a:gamma/>
                  <a:shade val="89020"/>
                  <a:invGamma/>
                  <a:alpha val="0"/>
                </a:schemeClr>
              </a:gs>
              <a:gs pos="100000">
                <a:schemeClr val="bg2"/>
              </a:gs>
            </a:gsLst>
            <a:lin ang="0" scaled="1"/>
          </a:gra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51204" name="AutoShape 4"/>
          <p:cNvSpPr>
            <a:spLocks noChangeArrowheads="1"/>
          </p:cNvSpPr>
          <p:nvPr/>
        </p:nvSpPr>
        <p:spPr bwMode="gray">
          <a:xfrm rot="3465783">
            <a:off x="4777582" y="4698206"/>
            <a:ext cx="792162" cy="288925"/>
          </a:xfrm>
          <a:prstGeom prst="rightArrow">
            <a:avLst>
              <a:gd name="adj1" fmla="val 35167"/>
              <a:gd name="adj2" fmla="val 111028"/>
            </a:avLst>
          </a:prstGeom>
          <a:gradFill rotWithShape="1">
            <a:gsLst>
              <a:gs pos="0">
                <a:schemeClr val="bg2">
                  <a:gamma/>
                  <a:shade val="89020"/>
                  <a:invGamma/>
                  <a:alpha val="0"/>
                </a:schemeClr>
              </a:gs>
              <a:gs pos="100000">
                <a:schemeClr val="bg2"/>
              </a:gs>
            </a:gsLst>
            <a:lin ang="0" scaled="1"/>
          </a:gra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51205" name="AutoShape 5"/>
          <p:cNvSpPr>
            <a:spLocks noChangeArrowheads="1"/>
          </p:cNvSpPr>
          <p:nvPr/>
        </p:nvSpPr>
        <p:spPr bwMode="gray">
          <a:xfrm rot="35969022">
            <a:off x="3558381" y="2610644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gradFill rotWithShape="1">
            <a:gsLst>
              <a:gs pos="0">
                <a:schemeClr val="bg2">
                  <a:gamma/>
                  <a:shade val="89020"/>
                  <a:invGamma/>
                  <a:alpha val="0"/>
                </a:schemeClr>
              </a:gs>
              <a:gs pos="100000">
                <a:schemeClr val="bg2"/>
              </a:gs>
            </a:gsLst>
            <a:lin ang="0" scaled="1"/>
          </a:gra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51206" name="AutoShape 6"/>
          <p:cNvSpPr>
            <a:spLocks noChangeArrowheads="1"/>
          </p:cNvSpPr>
          <p:nvPr/>
        </p:nvSpPr>
        <p:spPr bwMode="gray">
          <a:xfrm rot="7535209">
            <a:off x="3520281" y="4664869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gradFill rotWithShape="1">
            <a:gsLst>
              <a:gs pos="0">
                <a:schemeClr val="bg2">
                  <a:gamma/>
                  <a:shade val="89020"/>
                  <a:invGamma/>
                  <a:alpha val="0"/>
                </a:schemeClr>
              </a:gs>
              <a:gs pos="100000">
                <a:schemeClr val="bg2"/>
              </a:gs>
            </a:gsLst>
            <a:lin ang="0" scaled="1"/>
          </a:gra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51207" name="AutoShape 7"/>
          <p:cNvSpPr>
            <a:spLocks noChangeArrowheads="1"/>
          </p:cNvSpPr>
          <p:nvPr/>
        </p:nvSpPr>
        <p:spPr bwMode="gray">
          <a:xfrm>
            <a:off x="5356225" y="3662363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gradFill rotWithShape="1">
            <a:gsLst>
              <a:gs pos="0">
                <a:schemeClr val="bg2">
                  <a:gamma/>
                  <a:shade val="89020"/>
                  <a:invGamma/>
                  <a:alpha val="0"/>
                </a:schemeClr>
              </a:gs>
              <a:gs pos="100000">
                <a:schemeClr val="bg2"/>
              </a:gs>
            </a:gsLst>
            <a:lin ang="0" scaled="1"/>
          </a:gra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51208" name="AutoShape 8"/>
          <p:cNvSpPr>
            <a:spLocks noChangeArrowheads="1"/>
          </p:cNvSpPr>
          <p:nvPr/>
        </p:nvSpPr>
        <p:spPr bwMode="gray">
          <a:xfrm rot="-10800000">
            <a:off x="2946400" y="3656013"/>
            <a:ext cx="863600" cy="288925"/>
          </a:xfrm>
          <a:prstGeom prst="rightArrow">
            <a:avLst>
              <a:gd name="adj1" fmla="val 35167"/>
              <a:gd name="adj2" fmla="val 121041"/>
            </a:avLst>
          </a:prstGeom>
          <a:gradFill rotWithShape="1">
            <a:gsLst>
              <a:gs pos="0">
                <a:schemeClr val="bg2">
                  <a:gamma/>
                  <a:shade val="89020"/>
                  <a:invGamma/>
                  <a:alpha val="0"/>
                </a:schemeClr>
              </a:gs>
              <a:gs pos="100000">
                <a:schemeClr val="bg2"/>
              </a:gs>
            </a:gsLst>
            <a:lin ang="0" scaled="1"/>
          </a:gra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0249" name="Oval 9"/>
          <p:cNvSpPr>
            <a:spLocks noChangeArrowheads="1"/>
          </p:cNvSpPr>
          <p:nvPr/>
        </p:nvSpPr>
        <p:spPr bwMode="gray">
          <a:xfrm>
            <a:off x="2692400" y="1893888"/>
            <a:ext cx="3743325" cy="3744912"/>
          </a:xfrm>
          <a:prstGeom prst="ellipse">
            <a:avLst/>
          </a:prstGeom>
          <a:noFill/>
          <a:ln w="38100" algn="ctr">
            <a:solidFill>
              <a:schemeClr val="tx2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ru-RU"/>
          </a:p>
        </p:txBody>
      </p:sp>
      <p:grpSp>
        <p:nvGrpSpPr>
          <p:cNvPr id="10250" name="Group 16"/>
          <p:cNvGrpSpPr>
            <a:grpSpLocks/>
          </p:cNvGrpSpPr>
          <p:nvPr/>
        </p:nvGrpSpPr>
        <p:grpSpPr bwMode="auto">
          <a:xfrm>
            <a:off x="3348038" y="5151438"/>
            <a:ext cx="360362" cy="360362"/>
            <a:chOff x="2109" y="3612"/>
            <a:chExt cx="227" cy="227"/>
          </a:xfrm>
        </p:grpSpPr>
        <p:sp>
          <p:nvSpPr>
            <p:cNvPr id="51217" name="Oval 17"/>
            <p:cNvSpPr>
              <a:spLocks noChangeArrowheads="1"/>
            </p:cNvSpPr>
            <p:nvPr/>
          </p:nvSpPr>
          <p:spPr bwMode="gray">
            <a:xfrm>
              <a:off x="2109" y="3612"/>
              <a:ext cx="227" cy="227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48627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1218" name="Oval 18"/>
            <p:cNvSpPr>
              <a:spLocks noChangeArrowheads="1"/>
            </p:cNvSpPr>
            <p:nvPr/>
          </p:nvSpPr>
          <p:spPr bwMode="gray">
            <a:xfrm>
              <a:off x="2119" y="3631"/>
              <a:ext cx="141" cy="142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36471"/>
                    <a:invGamma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51228" name="Oval 28"/>
          <p:cNvSpPr>
            <a:spLocks noChangeArrowheads="1"/>
          </p:cNvSpPr>
          <p:nvPr/>
        </p:nvSpPr>
        <p:spPr bwMode="gray">
          <a:xfrm>
            <a:off x="3624263" y="2846388"/>
            <a:ext cx="1944687" cy="1944687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tint val="0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tint val="0"/>
                  <a:invGamma/>
                </a:schemeClr>
              </a:gs>
            </a:gsLst>
            <a:lin ang="2700000" scaled="1"/>
          </a:gradFill>
          <a:ln w="38100" algn="ctr">
            <a:noFill/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51229" name="Oval 29"/>
          <p:cNvSpPr>
            <a:spLocks noChangeArrowheads="1"/>
          </p:cNvSpPr>
          <p:nvPr/>
        </p:nvSpPr>
        <p:spPr bwMode="gray">
          <a:xfrm>
            <a:off x="3617913" y="2830513"/>
            <a:ext cx="1944687" cy="1944687"/>
          </a:xfrm>
          <a:prstGeom prst="ellipse">
            <a:avLst/>
          </a:prstGeom>
          <a:gradFill rotWithShape="1">
            <a:gsLst>
              <a:gs pos="0">
                <a:schemeClr val="hlink">
                  <a:alpha val="32001"/>
                </a:schemeClr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2700000" scaled="1"/>
          </a:gradFill>
          <a:ln w="38100" algn="ctr">
            <a:noFill/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51230" name="Oval 30"/>
          <p:cNvSpPr>
            <a:spLocks noChangeArrowheads="1"/>
          </p:cNvSpPr>
          <p:nvPr/>
        </p:nvSpPr>
        <p:spPr bwMode="gray">
          <a:xfrm>
            <a:off x="3751263" y="2973388"/>
            <a:ext cx="1690687" cy="1690687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54118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54118"/>
                  <a:invGamma/>
                </a:schemeClr>
              </a:gs>
            </a:gsLst>
            <a:lin ang="18900000" scaled="1"/>
          </a:gradFill>
          <a:ln w="38100" algn="ctr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51231" name="Oval 31"/>
          <p:cNvSpPr>
            <a:spLocks noChangeArrowheads="1"/>
          </p:cNvSpPr>
          <p:nvPr/>
        </p:nvSpPr>
        <p:spPr bwMode="gray">
          <a:xfrm>
            <a:off x="3733800" y="2946400"/>
            <a:ext cx="1690688" cy="1690688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63529"/>
                  <a:invGamma/>
                </a:schemeClr>
              </a:gs>
              <a:gs pos="100000">
                <a:schemeClr val="hlink">
                  <a:alpha val="0"/>
                </a:schemeClr>
              </a:gs>
            </a:gsLst>
            <a:lin ang="2700000" scaled="1"/>
          </a:gradFill>
          <a:ln w="38100" algn="ctr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10255" name="Oval 32"/>
          <p:cNvSpPr>
            <a:spLocks noChangeArrowheads="1"/>
          </p:cNvSpPr>
          <p:nvPr/>
        </p:nvSpPr>
        <p:spPr bwMode="gray">
          <a:xfrm>
            <a:off x="3835400" y="3057525"/>
            <a:ext cx="1522413" cy="1522413"/>
          </a:xfrm>
          <a:prstGeom prst="ellipse">
            <a:avLst/>
          </a:prstGeom>
          <a:solidFill>
            <a:srgbClr xmlns:mc="http://schemas.openxmlformats.org/markup-compatibility/2006" xmlns:a14="http://schemas.microsoft.com/office/drawing/2010/main" val="333333" mc:Ignorable=""/>
          </a:solidFill>
          <a:ln w="3810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ru-RU"/>
          </a:p>
        </p:txBody>
      </p:sp>
      <p:sp>
        <p:nvSpPr>
          <p:cNvPr id="10256" name="Oval 33"/>
          <p:cNvSpPr>
            <a:spLocks noChangeArrowheads="1"/>
          </p:cNvSpPr>
          <p:nvPr/>
        </p:nvSpPr>
        <p:spPr bwMode="gray">
          <a:xfrm>
            <a:off x="3857625" y="3076575"/>
            <a:ext cx="1471613" cy="1473200"/>
          </a:xfrm>
          <a:prstGeom prst="ellipse">
            <a:avLst/>
          </a:prstGeom>
          <a:gradFill rotWithShape="1">
            <a:gsLst>
              <a:gs pos="0">
                <a:srgbClr xmlns:mc="http://schemas.openxmlformats.org/markup-compatibility/2006" xmlns:a14="http://schemas.microsoft.com/office/drawing/2010/main" val="636869" mc:Ignorable=""/>
              </a:gs>
              <a:gs pos="100000">
                <a:srgbClr xmlns:mc="http://schemas.openxmlformats.org/markup-compatibility/2006" xmlns:a14="http://schemas.microsoft.com/office/drawing/2010/main" val="D6E1E2" mc:Ignorable=""/>
              </a:gs>
            </a:gsLst>
            <a:lin ang="5400000" scaled="1"/>
          </a:gradFill>
          <a:ln w="9525" algn="ctr">
            <a:noFill/>
            <a:round/>
            <a:headEnd/>
            <a:tailEnd/>
          </a:ln>
        </p:spPr>
        <p:txBody>
          <a:bodyPr vert="eaVert" wrap="none" anchor="ctr"/>
          <a:lstStyle/>
          <a:p>
            <a:endParaRPr lang="ru-RU"/>
          </a:p>
        </p:txBody>
      </p:sp>
      <p:sp>
        <p:nvSpPr>
          <p:cNvPr id="10257" name="Oval 34"/>
          <p:cNvSpPr>
            <a:spLocks noChangeArrowheads="1"/>
          </p:cNvSpPr>
          <p:nvPr/>
        </p:nvSpPr>
        <p:spPr bwMode="gray">
          <a:xfrm>
            <a:off x="3875088" y="3086100"/>
            <a:ext cx="1438275" cy="1435100"/>
          </a:xfrm>
          <a:prstGeom prst="ellipse">
            <a:avLst/>
          </a:prstGeom>
          <a:gradFill rotWithShape="1">
            <a:gsLst>
              <a:gs pos="0">
                <a:srgbClr xmlns:mc="http://schemas.openxmlformats.org/markup-compatibility/2006" xmlns:a14="http://schemas.microsoft.com/office/drawing/2010/main" val="D6E1E2" mc:Ignorable="">
                  <a:alpha val="0"/>
                </a:srgbClr>
              </a:gs>
              <a:gs pos="100000">
                <a:srgbClr xmlns:mc="http://schemas.openxmlformats.org/markup-compatibility/2006" xmlns:a14="http://schemas.microsoft.com/office/drawing/2010/main" val="F1F5F5" mc:Ignorable=""/>
              </a:gs>
            </a:gsLst>
            <a:lin ang="5400000" scaled="1"/>
          </a:gradFill>
          <a:ln w="9525" algn="ctr">
            <a:noFill/>
            <a:round/>
            <a:headEnd/>
            <a:tailEnd/>
          </a:ln>
        </p:spPr>
        <p:txBody>
          <a:bodyPr vert="eaVert" wrap="none" anchor="ctr"/>
          <a:lstStyle/>
          <a:p>
            <a:endParaRPr lang="ru-RU"/>
          </a:p>
        </p:txBody>
      </p:sp>
      <p:sp>
        <p:nvSpPr>
          <p:cNvPr id="10258" name="Oval 35"/>
          <p:cNvSpPr>
            <a:spLocks noChangeArrowheads="1"/>
          </p:cNvSpPr>
          <p:nvPr/>
        </p:nvSpPr>
        <p:spPr bwMode="gray">
          <a:xfrm>
            <a:off x="3890963" y="3100388"/>
            <a:ext cx="1366837" cy="1341437"/>
          </a:xfrm>
          <a:prstGeom prst="ellipse">
            <a:avLst/>
          </a:prstGeom>
          <a:gradFill rotWithShape="1">
            <a:gsLst>
              <a:gs pos="0">
                <a:srgbClr xmlns:mc="http://schemas.openxmlformats.org/markup-compatibility/2006" xmlns:a14="http://schemas.microsoft.com/office/drawing/2010/main" val="AAB2B3" mc:Ignorable=""/>
              </a:gs>
              <a:gs pos="100000">
                <a:srgbClr xmlns:mc="http://schemas.openxmlformats.org/markup-compatibility/2006" xmlns:a14="http://schemas.microsoft.com/office/drawing/2010/main" val="D6E1E2" mc:Ignorable="">
                  <a:alpha val="48000"/>
                </a:srgbClr>
              </a:gs>
            </a:gsLst>
            <a:lin ang="5400000" scaled="1"/>
          </a:gradFill>
          <a:ln w="9525" algn="ctr">
            <a:noFill/>
            <a:round/>
            <a:headEnd/>
            <a:tailEnd/>
          </a:ln>
        </p:spPr>
        <p:txBody>
          <a:bodyPr vert="eaVert" wrap="none" anchor="ctr"/>
          <a:lstStyle/>
          <a:p>
            <a:endParaRPr lang="ru-RU"/>
          </a:p>
        </p:txBody>
      </p:sp>
      <p:sp>
        <p:nvSpPr>
          <p:cNvPr id="10259" name="Oval 36"/>
          <p:cNvSpPr>
            <a:spLocks noChangeArrowheads="1"/>
          </p:cNvSpPr>
          <p:nvPr/>
        </p:nvSpPr>
        <p:spPr bwMode="gray">
          <a:xfrm>
            <a:off x="3971925" y="3136900"/>
            <a:ext cx="1214438" cy="1090613"/>
          </a:xfrm>
          <a:prstGeom prst="ellipse">
            <a:avLst/>
          </a:prstGeom>
          <a:gradFill rotWithShape="1">
            <a:gsLst>
              <a:gs pos="0">
                <a:srgbClr xmlns:mc="http://schemas.openxmlformats.org/markup-compatibility/2006" xmlns:a14="http://schemas.microsoft.com/office/drawing/2010/main" val="FFFFFF" mc:Ignorable=""/>
              </a:gs>
              <a:gs pos="100000">
                <a:srgbClr xmlns:mc="http://schemas.openxmlformats.org/markup-compatibility/2006" xmlns:a14="http://schemas.microsoft.com/office/drawing/2010/main" val="D6E1E2" mc:Ignorable="">
                  <a:alpha val="37999"/>
                </a:srgbClr>
              </a:gs>
            </a:gsLst>
            <a:lin ang="5400000" scaled="1"/>
          </a:gradFill>
          <a:ln w="9525" algn="ctr">
            <a:noFill/>
            <a:round/>
            <a:headEnd/>
            <a:tailEnd/>
          </a:ln>
        </p:spPr>
        <p:txBody>
          <a:bodyPr vert="eaVert" wrap="none" anchor="ctr"/>
          <a:lstStyle/>
          <a:p>
            <a:endParaRPr lang="ru-RU"/>
          </a:p>
        </p:txBody>
      </p:sp>
      <p:sp>
        <p:nvSpPr>
          <p:cNvPr id="10260" name="Text Box 37"/>
          <p:cNvSpPr txBox="1">
            <a:spLocks noChangeArrowheads="1"/>
          </p:cNvSpPr>
          <p:nvPr/>
        </p:nvSpPr>
        <p:spPr bwMode="gray">
          <a:xfrm>
            <a:off x="3929063" y="3571875"/>
            <a:ext cx="1497012" cy="523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ru-RU" sz="2800">
                <a:solidFill>
                  <a:srgbClr xmlns:mc="http://schemas.openxmlformats.org/markup-compatibility/2006" xmlns:a14="http://schemas.microsoft.com/office/drawing/2010/main" val="000000" mc:Ignorable=""/>
                </a:solidFill>
              </a:rPr>
              <a:t>Сферы </a:t>
            </a:r>
            <a:endParaRPr lang="en-US" sz="2800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10261" name="Text Box 38"/>
          <p:cNvSpPr txBox="1">
            <a:spLocks noChangeArrowheads="1"/>
          </p:cNvSpPr>
          <p:nvPr/>
        </p:nvSpPr>
        <p:spPr bwMode="auto">
          <a:xfrm>
            <a:off x="5715000" y="1879600"/>
            <a:ext cx="1741488" cy="3381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ru-RU" sz="1600"/>
              <a:t>Наноматериалы</a:t>
            </a:r>
            <a:endParaRPr lang="en-US" sz="1600"/>
          </a:p>
        </p:txBody>
      </p:sp>
      <p:sp>
        <p:nvSpPr>
          <p:cNvPr id="10262" name="Text Box 39"/>
          <p:cNvSpPr txBox="1">
            <a:spLocks noChangeArrowheads="1"/>
          </p:cNvSpPr>
          <p:nvPr/>
        </p:nvSpPr>
        <p:spPr bwMode="auto">
          <a:xfrm>
            <a:off x="485775" y="1879600"/>
            <a:ext cx="2911475" cy="3381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eaLnBrk="0" hangingPunct="0"/>
            <a:r>
              <a:rPr lang="ru-RU" sz="1600"/>
              <a:t>Нанотехнология и медицина</a:t>
            </a:r>
            <a:endParaRPr lang="en-US" sz="1600"/>
          </a:p>
        </p:txBody>
      </p:sp>
      <p:sp>
        <p:nvSpPr>
          <p:cNvPr id="10263" name="Text Box 40"/>
          <p:cNvSpPr txBox="1">
            <a:spLocks noChangeArrowheads="1"/>
          </p:cNvSpPr>
          <p:nvPr/>
        </p:nvSpPr>
        <p:spPr bwMode="auto">
          <a:xfrm>
            <a:off x="6629400" y="3632200"/>
            <a:ext cx="1858963" cy="3381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ru-RU" sz="1600"/>
              <a:t>Наноэлектроника</a:t>
            </a:r>
            <a:endParaRPr lang="en-US" sz="1600"/>
          </a:p>
        </p:txBody>
      </p:sp>
      <p:sp>
        <p:nvSpPr>
          <p:cNvPr id="10264" name="Text Box 41"/>
          <p:cNvSpPr txBox="1">
            <a:spLocks noChangeArrowheads="1"/>
          </p:cNvSpPr>
          <p:nvPr/>
        </p:nvSpPr>
        <p:spPr bwMode="auto">
          <a:xfrm>
            <a:off x="5715000" y="5232400"/>
            <a:ext cx="3340100" cy="3381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ru-RU" sz="1600"/>
              <a:t>Магнитные кластеры и нанослои</a:t>
            </a:r>
            <a:endParaRPr lang="en-US" sz="1600"/>
          </a:p>
        </p:txBody>
      </p:sp>
      <p:sp>
        <p:nvSpPr>
          <p:cNvPr id="10265" name="Text Box 42"/>
          <p:cNvSpPr txBox="1">
            <a:spLocks noChangeArrowheads="1"/>
          </p:cNvSpPr>
          <p:nvPr/>
        </p:nvSpPr>
        <p:spPr bwMode="auto">
          <a:xfrm>
            <a:off x="60325" y="3632200"/>
            <a:ext cx="2422525" cy="3381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eaLnBrk="0" hangingPunct="0"/>
            <a:r>
              <a:rPr lang="ru-RU" sz="1600"/>
              <a:t>Нанотехнология в быту</a:t>
            </a:r>
            <a:endParaRPr lang="en-US" sz="1600"/>
          </a:p>
        </p:txBody>
      </p:sp>
      <p:sp>
        <p:nvSpPr>
          <p:cNvPr id="10266" name="Text Box 43"/>
          <p:cNvSpPr txBox="1">
            <a:spLocks noChangeArrowheads="1"/>
          </p:cNvSpPr>
          <p:nvPr/>
        </p:nvSpPr>
        <p:spPr bwMode="auto">
          <a:xfrm>
            <a:off x="26988" y="5170488"/>
            <a:ext cx="3294062" cy="3381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eaLnBrk="0" hangingPunct="0"/>
            <a:r>
              <a:rPr lang="ru-RU" sz="1600"/>
              <a:t>Нанотехнология в военном деле</a:t>
            </a:r>
            <a:endParaRPr lang="en-US" sz="1600"/>
          </a:p>
        </p:txBody>
      </p:sp>
      <p:grpSp>
        <p:nvGrpSpPr>
          <p:cNvPr id="10267" name="Group 44"/>
          <p:cNvGrpSpPr>
            <a:grpSpLocks/>
          </p:cNvGrpSpPr>
          <p:nvPr/>
        </p:nvGrpSpPr>
        <p:grpSpPr bwMode="auto">
          <a:xfrm>
            <a:off x="2514600" y="3657600"/>
            <a:ext cx="360363" cy="360363"/>
            <a:chOff x="2109" y="3612"/>
            <a:chExt cx="227" cy="227"/>
          </a:xfrm>
        </p:grpSpPr>
        <p:sp>
          <p:nvSpPr>
            <p:cNvPr id="51245" name="Oval 45"/>
            <p:cNvSpPr>
              <a:spLocks noChangeArrowheads="1"/>
            </p:cNvSpPr>
            <p:nvPr/>
          </p:nvSpPr>
          <p:spPr bwMode="gray">
            <a:xfrm>
              <a:off x="2109" y="3612"/>
              <a:ext cx="227" cy="227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48627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1246" name="Oval 46"/>
            <p:cNvSpPr>
              <a:spLocks noChangeArrowheads="1"/>
            </p:cNvSpPr>
            <p:nvPr/>
          </p:nvSpPr>
          <p:spPr bwMode="gray">
            <a:xfrm>
              <a:off x="2119" y="3631"/>
              <a:ext cx="141" cy="142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36471"/>
                    <a:invGamma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10268" name="Group 47"/>
          <p:cNvGrpSpPr>
            <a:grpSpLocks/>
          </p:cNvGrpSpPr>
          <p:nvPr/>
        </p:nvGrpSpPr>
        <p:grpSpPr bwMode="auto">
          <a:xfrm>
            <a:off x="3352800" y="1981200"/>
            <a:ext cx="360363" cy="360363"/>
            <a:chOff x="2109" y="3612"/>
            <a:chExt cx="227" cy="227"/>
          </a:xfrm>
        </p:grpSpPr>
        <p:sp>
          <p:nvSpPr>
            <p:cNvPr id="51248" name="Oval 48"/>
            <p:cNvSpPr>
              <a:spLocks noChangeArrowheads="1"/>
            </p:cNvSpPr>
            <p:nvPr/>
          </p:nvSpPr>
          <p:spPr bwMode="gray">
            <a:xfrm>
              <a:off x="2109" y="3612"/>
              <a:ext cx="227" cy="227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48627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1249" name="Oval 49"/>
            <p:cNvSpPr>
              <a:spLocks noChangeArrowheads="1"/>
            </p:cNvSpPr>
            <p:nvPr/>
          </p:nvSpPr>
          <p:spPr bwMode="gray">
            <a:xfrm>
              <a:off x="2119" y="3631"/>
              <a:ext cx="141" cy="142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36471"/>
                    <a:invGamma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10269" name="Group 50"/>
          <p:cNvGrpSpPr>
            <a:grpSpLocks/>
          </p:cNvGrpSpPr>
          <p:nvPr/>
        </p:nvGrpSpPr>
        <p:grpSpPr bwMode="auto">
          <a:xfrm>
            <a:off x="5334000" y="1981200"/>
            <a:ext cx="360363" cy="360363"/>
            <a:chOff x="2109" y="3612"/>
            <a:chExt cx="227" cy="227"/>
          </a:xfrm>
        </p:grpSpPr>
        <p:sp>
          <p:nvSpPr>
            <p:cNvPr id="51251" name="Oval 51"/>
            <p:cNvSpPr>
              <a:spLocks noChangeArrowheads="1"/>
            </p:cNvSpPr>
            <p:nvPr/>
          </p:nvSpPr>
          <p:spPr bwMode="gray">
            <a:xfrm>
              <a:off x="2109" y="3612"/>
              <a:ext cx="227" cy="227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48627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1252" name="Oval 52"/>
            <p:cNvSpPr>
              <a:spLocks noChangeArrowheads="1"/>
            </p:cNvSpPr>
            <p:nvPr/>
          </p:nvSpPr>
          <p:spPr bwMode="gray">
            <a:xfrm>
              <a:off x="2119" y="3631"/>
              <a:ext cx="141" cy="142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36471"/>
                    <a:invGamma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10270" name="Group 53"/>
          <p:cNvGrpSpPr>
            <a:grpSpLocks/>
          </p:cNvGrpSpPr>
          <p:nvPr/>
        </p:nvGrpSpPr>
        <p:grpSpPr bwMode="auto">
          <a:xfrm>
            <a:off x="6248400" y="3581400"/>
            <a:ext cx="360363" cy="360363"/>
            <a:chOff x="2109" y="3612"/>
            <a:chExt cx="227" cy="227"/>
          </a:xfrm>
        </p:grpSpPr>
        <p:sp>
          <p:nvSpPr>
            <p:cNvPr id="51254" name="Oval 54"/>
            <p:cNvSpPr>
              <a:spLocks noChangeArrowheads="1"/>
            </p:cNvSpPr>
            <p:nvPr/>
          </p:nvSpPr>
          <p:spPr bwMode="gray">
            <a:xfrm>
              <a:off x="2109" y="3612"/>
              <a:ext cx="227" cy="227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48627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1255" name="Oval 55"/>
            <p:cNvSpPr>
              <a:spLocks noChangeArrowheads="1"/>
            </p:cNvSpPr>
            <p:nvPr/>
          </p:nvSpPr>
          <p:spPr bwMode="gray">
            <a:xfrm>
              <a:off x="2119" y="3631"/>
              <a:ext cx="141" cy="142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36471"/>
                    <a:invGamma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10271" name="Group 56"/>
          <p:cNvGrpSpPr>
            <a:grpSpLocks/>
          </p:cNvGrpSpPr>
          <p:nvPr/>
        </p:nvGrpSpPr>
        <p:grpSpPr bwMode="auto">
          <a:xfrm>
            <a:off x="5410200" y="5105400"/>
            <a:ext cx="360363" cy="360363"/>
            <a:chOff x="2109" y="3612"/>
            <a:chExt cx="227" cy="227"/>
          </a:xfrm>
        </p:grpSpPr>
        <p:sp>
          <p:nvSpPr>
            <p:cNvPr id="51257" name="Oval 57"/>
            <p:cNvSpPr>
              <a:spLocks noChangeArrowheads="1"/>
            </p:cNvSpPr>
            <p:nvPr/>
          </p:nvSpPr>
          <p:spPr bwMode="gray">
            <a:xfrm>
              <a:off x="2109" y="3612"/>
              <a:ext cx="227" cy="227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48627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1258" name="Oval 58"/>
            <p:cNvSpPr>
              <a:spLocks noChangeArrowheads="1"/>
            </p:cNvSpPr>
            <p:nvPr/>
          </p:nvSpPr>
          <p:spPr bwMode="gray">
            <a:xfrm>
              <a:off x="2119" y="3631"/>
              <a:ext cx="141" cy="142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36471"/>
                    <a:invGamma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0273" name="Text Box 4"/>
          <p:cNvSpPr txBox="1">
            <a:spLocks noChangeArrowheads="1"/>
          </p:cNvSpPr>
          <p:nvPr/>
        </p:nvSpPr>
        <p:spPr bwMode="auto">
          <a:xfrm>
            <a:off x="5572125" y="357188"/>
            <a:ext cx="32988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>
                <a:solidFill>
                  <a:schemeClr val="accent2"/>
                </a:solidFill>
              </a:rPr>
              <a:t>Области применения нанотехнологий</a:t>
            </a:r>
            <a:endParaRPr lang="en-US" sz="1600">
              <a:solidFill>
                <a:schemeClr val="accent2"/>
              </a:solidFill>
            </a:endParaRPr>
          </a:p>
        </p:txBody>
      </p:sp>
      <p:pic>
        <p:nvPicPr>
          <p:cNvPr id="51262" name="Picture 62" descr="http://im7-tub.yandex.net/i?id=22832236&amp;tov=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88" y="2286000"/>
            <a:ext cx="1304925" cy="9810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xmlns:mc="http://schemas.openxmlformats.org/markup-compatibility/2006" xmlns:a14="http://schemas.microsoft.com/office/drawing/2010/main" val="000000" mc:Ignorable="">
                <a:alpha val="70000"/>
              </a:srgbClr>
            </a:outerShdw>
          </a:effectLst>
        </p:spPr>
      </p:pic>
      <p:pic>
        <p:nvPicPr>
          <p:cNvPr id="51264" name="Picture 64" descr="http://im6-tub.yandex.net/i?id=146174987&amp;tov=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43813" y="1143000"/>
            <a:ext cx="1038225" cy="10191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xmlns:mc="http://schemas.openxmlformats.org/markup-compatibility/2006" xmlns:a14="http://schemas.microsoft.com/office/drawing/2010/main" val="000000" mc:Ignorable="">
                <a:alpha val="70000"/>
              </a:srgbClr>
            </a:outerShdw>
          </a:effectLst>
        </p:spPr>
      </p:pic>
      <p:pic>
        <p:nvPicPr>
          <p:cNvPr id="51266" name="Picture 66" descr="http://im5-tub.yandex.net/i?id=48570167&amp;tov=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43688" y="2500313"/>
            <a:ext cx="1304925" cy="10572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xmlns:mc="http://schemas.openxmlformats.org/markup-compatibility/2006" xmlns:a14="http://schemas.microsoft.com/office/drawing/2010/main" val="000000" mc:Ignorable="">
                <a:alpha val="70000"/>
              </a:srgbClr>
            </a:outerShdw>
          </a:effectLst>
        </p:spPr>
      </p:pic>
      <p:pic>
        <p:nvPicPr>
          <p:cNvPr id="51268" name="Picture 68" descr="http://im6-tub.yandex.net/i?id=35794236&amp;tov=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14500" y="5500688"/>
            <a:ext cx="1071563" cy="69056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xmlns:mc="http://schemas.openxmlformats.org/markup-compatibility/2006" xmlns:a14="http://schemas.microsoft.com/office/drawing/2010/main" val="000000" mc:Ignorable="">
                <a:alpha val="70000"/>
              </a:srgbClr>
            </a:outerShdw>
          </a:effectLst>
        </p:spPr>
      </p:pic>
      <p:pic>
        <p:nvPicPr>
          <p:cNvPr id="51270" name="Picture 70" descr="http://im4-tub.yandex.net/i?id=8667604&amp;tov=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929438" y="4143375"/>
            <a:ext cx="990600" cy="9906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xmlns:mc="http://schemas.openxmlformats.org/markup-compatibility/2006" xmlns:a14="http://schemas.microsoft.com/office/drawing/2010/main" val="000000" mc:Ignorable="">
                <a:alpha val="70000"/>
              </a:srgbClr>
            </a:outerShdw>
          </a:effectLst>
        </p:spPr>
      </p:pic>
      <p:pic>
        <p:nvPicPr>
          <p:cNvPr id="51272" name="Picture 72" descr="http://im0-tub.yandex.net/i?id=69628044&amp;tov=0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57250" y="4143375"/>
            <a:ext cx="1314450" cy="9144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xmlns:mc="http://schemas.openxmlformats.org/markup-compatibility/2006" xmlns:a14="http://schemas.microsoft.com/office/drawing/2010/main" val="000000" mc:Ignorable="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Нанотехнологии: </a:t>
            </a:r>
            <a:br>
              <a:rPr lang="ru-RU" smtClean="0"/>
            </a:br>
            <a:r>
              <a:rPr lang="ru-RU" smtClean="0"/>
              <a:t>гонка за лидером</a:t>
            </a:r>
            <a:endParaRPr lang="en-US" smtClean="0"/>
          </a:p>
        </p:txBody>
      </p:sp>
      <p:sp>
        <p:nvSpPr>
          <p:cNvPr id="9219" name="Text Box 30"/>
          <p:cNvSpPr txBox="1">
            <a:spLocks noChangeArrowheads="1"/>
          </p:cNvSpPr>
          <p:nvPr/>
        </p:nvSpPr>
        <p:spPr bwMode="auto">
          <a:xfrm>
            <a:off x="5607050" y="609600"/>
            <a:ext cx="32988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chemeClr val="accent2"/>
                </a:solidFill>
              </a:rPr>
              <a:t>Где Россия?</a:t>
            </a:r>
            <a:endParaRPr lang="en-US">
              <a:solidFill>
                <a:schemeClr val="accent2"/>
              </a:solidFill>
            </a:endParaRPr>
          </a:p>
        </p:txBody>
      </p:sp>
      <p:sp>
        <p:nvSpPr>
          <p:cNvPr id="9220" name="Text Box 31"/>
          <p:cNvSpPr txBox="1">
            <a:spLocks noChangeArrowheads="1"/>
          </p:cNvSpPr>
          <p:nvPr/>
        </p:nvSpPr>
        <p:spPr bwMode="auto">
          <a:xfrm>
            <a:off x="5638800" y="1011238"/>
            <a:ext cx="30702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/>
              <a:t>Финансирование нанотехнологии и фундаментальные разработки</a:t>
            </a:r>
            <a:endParaRPr lang="en-US" sz="1200"/>
          </a:p>
        </p:txBody>
      </p:sp>
      <p:sp>
        <p:nvSpPr>
          <p:cNvPr id="47136" name="Freeform 32"/>
          <p:cNvSpPr>
            <a:spLocks/>
          </p:cNvSpPr>
          <p:nvPr/>
        </p:nvSpPr>
        <p:spPr bwMode="gray">
          <a:xfrm>
            <a:off x="7834313" y="2286000"/>
            <a:ext cx="576262" cy="846138"/>
          </a:xfrm>
          <a:custGeom>
            <a:avLst/>
            <a:gdLst/>
            <a:ahLst/>
            <a:cxnLst>
              <a:cxn ang="0">
                <a:pos x="308" y="120"/>
              </a:cxn>
              <a:cxn ang="0">
                <a:pos x="0" y="444"/>
              </a:cxn>
              <a:cxn ang="0">
                <a:pos x="0" y="286"/>
              </a:cxn>
              <a:cxn ang="0">
                <a:pos x="308" y="0"/>
              </a:cxn>
              <a:cxn ang="0">
                <a:pos x="308" y="120"/>
              </a:cxn>
            </a:cxnLst>
            <a:rect l="0" t="0" r="r" b="b"/>
            <a:pathLst>
              <a:path w="308" h="444">
                <a:moveTo>
                  <a:pt x="308" y="120"/>
                </a:moveTo>
                <a:lnTo>
                  <a:pt x="0" y="444"/>
                </a:lnTo>
                <a:lnTo>
                  <a:pt x="0" y="286"/>
                </a:lnTo>
                <a:lnTo>
                  <a:pt x="308" y="0"/>
                </a:lnTo>
                <a:lnTo>
                  <a:pt x="308" y="120"/>
                </a:lnTo>
                <a:close/>
              </a:path>
            </a:pathLst>
          </a:custGeom>
          <a:gradFill rotWithShape="1">
            <a:gsLst>
              <a:gs pos="0">
                <a:schemeClr val="hlink">
                  <a:gamma/>
                  <a:shade val="46275"/>
                  <a:invGamma/>
                </a:schemeClr>
              </a:gs>
              <a:gs pos="100000">
                <a:schemeClr val="hlink"/>
              </a:gs>
            </a:gsLst>
            <a:lin ang="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7137" name="Freeform 33"/>
          <p:cNvSpPr>
            <a:spLocks/>
          </p:cNvSpPr>
          <p:nvPr/>
        </p:nvSpPr>
        <p:spPr bwMode="gray">
          <a:xfrm>
            <a:off x="5073650" y="2286000"/>
            <a:ext cx="3343275" cy="541338"/>
          </a:xfrm>
          <a:custGeom>
            <a:avLst/>
            <a:gdLst/>
            <a:ahLst/>
            <a:cxnLst>
              <a:cxn ang="0">
                <a:pos x="1478" y="284"/>
              </a:cxn>
              <a:cxn ang="0">
                <a:pos x="0" y="284"/>
              </a:cxn>
              <a:cxn ang="0">
                <a:pos x="446" y="0"/>
              </a:cxn>
              <a:cxn ang="0">
                <a:pos x="1786" y="0"/>
              </a:cxn>
              <a:cxn ang="0">
                <a:pos x="1478" y="284"/>
              </a:cxn>
            </a:cxnLst>
            <a:rect l="0" t="0" r="r" b="b"/>
            <a:pathLst>
              <a:path w="1786" h="284">
                <a:moveTo>
                  <a:pt x="1478" y="284"/>
                </a:moveTo>
                <a:lnTo>
                  <a:pt x="0" y="284"/>
                </a:lnTo>
                <a:lnTo>
                  <a:pt x="446" y="0"/>
                </a:lnTo>
                <a:lnTo>
                  <a:pt x="1786" y="0"/>
                </a:lnTo>
                <a:lnTo>
                  <a:pt x="1478" y="284"/>
                </a:lnTo>
                <a:close/>
              </a:path>
            </a:pathLst>
          </a:custGeom>
          <a:gradFill rotWithShape="1">
            <a:gsLst>
              <a:gs pos="0">
                <a:schemeClr val="hlink">
                  <a:gamma/>
                  <a:tint val="57647"/>
                  <a:invGamma/>
                </a:schemeClr>
              </a:gs>
              <a:gs pos="100000">
                <a:schemeClr val="hlink"/>
              </a:gs>
            </a:gsLst>
            <a:lin ang="270000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7138" name="Freeform 34"/>
          <p:cNvSpPr>
            <a:spLocks/>
          </p:cNvSpPr>
          <p:nvPr/>
        </p:nvSpPr>
        <p:spPr bwMode="gray">
          <a:xfrm>
            <a:off x="7254875" y="3117850"/>
            <a:ext cx="576263" cy="841375"/>
          </a:xfrm>
          <a:custGeom>
            <a:avLst/>
            <a:gdLst/>
            <a:ahLst/>
            <a:cxnLst>
              <a:cxn ang="0">
                <a:pos x="308" y="120"/>
              </a:cxn>
              <a:cxn ang="0">
                <a:pos x="0" y="442"/>
              </a:cxn>
              <a:cxn ang="0">
                <a:pos x="0" y="286"/>
              </a:cxn>
              <a:cxn ang="0">
                <a:pos x="308" y="0"/>
              </a:cxn>
              <a:cxn ang="0">
                <a:pos x="308" y="120"/>
              </a:cxn>
            </a:cxnLst>
            <a:rect l="0" t="0" r="r" b="b"/>
            <a:pathLst>
              <a:path w="308" h="442">
                <a:moveTo>
                  <a:pt x="308" y="120"/>
                </a:moveTo>
                <a:lnTo>
                  <a:pt x="0" y="442"/>
                </a:lnTo>
                <a:lnTo>
                  <a:pt x="0" y="286"/>
                </a:lnTo>
                <a:lnTo>
                  <a:pt x="308" y="0"/>
                </a:lnTo>
                <a:lnTo>
                  <a:pt x="308" y="120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7139" name="Freeform 35"/>
          <p:cNvSpPr>
            <a:spLocks/>
          </p:cNvSpPr>
          <p:nvPr/>
        </p:nvSpPr>
        <p:spPr bwMode="gray">
          <a:xfrm>
            <a:off x="4243388" y="3117850"/>
            <a:ext cx="3594100" cy="539750"/>
          </a:xfrm>
          <a:custGeom>
            <a:avLst/>
            <a:gdLst/>
            <a:ahLst/>
            <a:cxnLst>
              <a:cxn ang="0">
                <a:pos x="1612" y="284"/>
              </a:cxn>
              <a:cxn ang="0">
                <a:pos x="0" y="284"/>
              </a:cxn>
              <a:cxn ang="0">
                <a:pos x="446" y="0"/>
              </a:cxn>
              <a:cxn ang="0">
                <a:pos x="1920" y="0"/>
              </a:cxn>
              <a:cxn ang="0">
                <a:pos x="1612" y="284"/>
              </a:cxn>
            </a:cxnLst>
            <a:rect l="0" t="0" r="r" b="b"/>
            <a:pathLst>
              <a:path w="1920" h="284">
                <a:moveTo>
                  <a:pt x="1612" y="284"/>
                </a:moveTo>
                <a:lnTo>
                  <a:pt x="0" y="284"/>
                </a:lnTo>
                <a:lnTo>
                  <a:pt x="446" y="0"/>
                </a:lnTo>
                <a:lnTo>
                  <a:pt x="1920" y="0"/>
                </a:lnTo>
                <a:lnTo>
                  <a:pt x="1612" y="284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gamma/>
                  <a:tint val="57647"/>
                  <a:invGamma/>
                </a:schemeClr>
              </a:gs>
              <a:gs pos="100000">
                <a:schemeClr val="accent1"/>
              </a:gs>
            </a:gsLst>
            <a:lin ang="270000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7140" name="Freeform 36"/>
          <p:cNvSpPr>
            <a:spLocks/>
          </p:cNvSpPr>
          <p:nvPr/>
        </p:nvSpPr>
        <p:spPr bwMode="gray">
          <a:xfrm>
            <a:off x="6673850" y="3949700"/>
            <a:ext cx="573088" cy="844550"/>
          </a:xfrm>
          <a:custGeom>
            <a:avLst/>
            <a:gdLst/>
            <a:ahLst/>
            <a:cxnLst>
              <a:cxn ang="0">
                <a:pos x="306" y="122"/>
              </a:cxn>
              <a:cxn ang="0">
                <a:pos x="0" y="444"/>
              </a:cxn>
              <a:cxn ang="0">
                <a:pos x="0" y="286"/>
              </a:cxn>
              <a:cxn ang="0">
                <a:pos x="306" y="0"/>
              </a:cxn>
              <a:cxn ang="0">
                <a:pos x="306" y="122"/>
              </a:cxn>
            </a:cxnLst>
            <a:rect l="0" t="0" r="r" b="b"/>
            <a:pathLst>
              <a:path w="306" h="444">
                <a:moveTo>
                  <a:pt x="306" y="122"/>
                </a:moveTo>
                <a:lnTo>
                  <a:pt x="0" y="444"/>
                </a:lnTo>
                <a:lnTo>
                  <a:pt x="0" y="286"/>
                </a:lnTo>
                <a:lnTo>
                  <a:pt x="306" y="0"/>
                </a:lnTo>
                <a:lnTo>
                  <a:pt x="306" y="122"/>
                </a:lnTo>
                <a:close/>
              </a:path>
            </a:pathLst>
          </a:custGeom>
          <a:gradFill rotWithShape="1">
            <a:gsLst>
              <a:gs pos="0">
                <a:schemeClr val="folHlink">
                  <a:gamma/>
                  <a:shade val="46275"/>
                  <a:invGamma/>
                </a:schemeClr>
              </a:gs>
              <a:gs pos="100000">
                <a:schemeClr val="folHlink"/>
              </a:gs>
            </a:gsLst>
            <a:lin ang="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7141" name="Freeform 37"/>
          <p:cNvSpPr>
            <a:spLocks/>
          </p:cNvSpPr>
          <p:nvPr/>
        </p:nvSpPr>
        <p:spPr bwMode="gray">
          <a:xfrm>
            <a:off x="6096000" y="4772025"/>
            <a:ext cx="577850" cy="846138"/>
          </a:xfrm>
          <a:custGeom>
            <a:avLst/>
            <a:gdLst/>
            <a:ahLst/>
            <a:cxnLst>
              <a:cxn ang="0">
                <a:pos x="308" y="122"/>
              </a:cxn>
              <a:cxn ang="0">
                <a:pos x="0" y="444"/>
              </a:cxn>
              <a:cxn ang="0">
                <a:pos x="0" y="286"/>
              </a:cxn>
              <a:cxn ang="0">
                <a:pos x="308" y="0"/>
              </a:cxn>
              <a:cxn ang="0">
                <a:pos x="308" y="122"/>
              </a:cxn>
            </a:cxnLst>
            <a:rect l="0" t="0" r="r" b="b"/>
            <a:pathLst>
              <a:path w="308" h="444">
                <a:moveTo>
                  <a:pt x="308" y="122"/>
                </a:moveTo>
                <a:lnTo>
                  <a:pt x="0" y="444"/>
                </a:lnTo>
                <a:lnTo>
                  <a:pt x="0" y="286"/>
                </a:lnTo>
                <a:lnTo>
                  <a:pt x="308" y="0"/>
                </a:lnTo>
                <a:lnTo>
                  <a:pt x="308" y="122"/>
                </a:lnTo>
                <a:close/>
              </a:path>
            </a:pathLst>
          </a:cu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100000">
                <a:schemeClr val="accent2"/>
              </a:gs>
            </a:gsLst>
            <a:lin ang="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7142" name="Freeform 38"/>
          <p:cNvSpPr>
            <a:spLocks/>
          </p:cNvSpPr>
          <p:nvPr/>
        </p:nvSpPr>
        <p:spPr bwMode="gray">
          <a:xfrm>
            <a:off x="2592388" y="4776788"/>
            <a:ext cx="4081462" cy="539750"/>
          </a:xfrm>
          <a:custGeom>
            <a:avLst/>
            <a:gdLst/>
            <a:ahLst/>
            <a:cxnLst>
              <a:cxn ang="0">
                <a:pos x="1872" y="284"/>
              </a:cxn>
              <a:cxn ang="0">
                <a:pos x="0" y="284"/>
              </a:cxn>
              <a:cxn ang="0">
                <a:pos x="446" y="0"/>
              </a:cxn>
              <a:cxn ang="0">
                <a:pos x="2180" y="0"/>
              </a:cxn>
              <a:cxn ang="0">
                <a:pos x="1872" y="284"/>
              </a:cxn>
            </a:cxnLst>
            <a:rect l="0" t="0" r="r" b="b"/>
            <a:pathLst>
              <a:path w="2180" h="284">
                <a:moveTo>
                  <a:pt x="1872" y="284"/>
                </a:moveTo>
                <a:lnTo>
                  <a:pt x="0" y="284"/>
                </a:lnTo>
                <a:lnTo>
                  <a:pt x="446" y="0"/>
                </a:lnTo>
                <a:lnTo>
                  <a:pt x="2180" y="0"/>
                </a:lnTo>
                <a:lnTo>
                  <a:pt x="1872" y="284"/>
                </a:lnTo>
                <a:close/>
              </a:path>
            </a:pathLst>
          </a:custGeom>
          <a:gradFill rotWithShape="1">
            <a:gsLst>
              <a:gs pos="0">
                <a:schemeClr val="accent2">
                  <a:gamma/>
                  <a:tint val="57647"/>
                  <a:invGamma/>
                </a:schemeClr>
              </a:gs>
              <a:gs pos="100000">
                <a:schemeClr val="accent2"/>
              </a:gs>
            </a:gsLst>
            <a:lin ang="270000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grpSp>
        <p:nvGrpSpPr>
          <p:cNvPr id="9228" name="Group 39"/>
          <p:cNvGrpSpPr>
            <a:grpSpLocks/>
          </p:cNvGrpSpPr>
          <p:nvPr/>
        </p:nvGrpSpPr>
        <p:grpSpPr bwMode="auto">
          <a:xfrm>
            <a:off x="873125" y="2276475"/>
            <a:ext cx="5033963" cy="3324225"/>
            <a:chOff x="550" y="1434"/>
            <a:chExt cx="3171" cy="2094"/>
          </a:xfrm>
        </p:grpSpPr>
        <p:sp>
          <p:nvSpPr>
            <p:cNvPr id="9235" name="Line 40"/>
            <p:cNvSpPr>
              <a:spLocks noChangeShapeType="1"/>
            </p:cNvSpPr>
            <p:nvPr/>
          </p:nvSpPr>
          <p:spPr bwMode="gray">
            <a:xfrm flipH="1">
              <a:off x="550" y="3527"/>
              <a:ext cx="1044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236" name="Line 41"/>
            <p:cNvSpPr>
              <a:spLocks noChangeShapeType="1"/>
            </p:cNvSpPr>
            <p:nvPr/>
          </p:nvSpPr>
          <p:spPr bwMode="gray">
            <a:xfrm flipH="1">
              <a:off x="550" y="3013"/>
              <a:ext cx="15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237" name="Line 42"/>
            <p:cNvSpPr>
              <a:spLocks noChangeShapeType="1"/>
            </p:cNvSpPr>
            <p:nvPr/>
          </p:nvSpPr>
          <p:spPr bwMode="gray">
            <a:xfrm flipH="1">
              <a:off x="550" y="2490"/>
              <a:ext cx="21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238" name="Line 43"/>
            <p:cNvSpPr>
              <a:spLocks noChangeShapeType="1"/>
            </p:cNvSpPr>
            <p:nvPr/>
          </p:nvSpPr>
          <p:spPr bwMode="gray">
            <a:xfrm flipH="1">
              <a:off x="550" y="1968"/>
              <a:ext cx="262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239" name="Line 44"/>
            <p:cNvSpPr>
              <a:spLocks noChangeShapeType="1"/>
            </p:cNvSpPr>
            <p:nvPr/>
          </p:nvSpPr>
          <p:spPr bwMode="gray">
            <a:xfrm flipH="1" flipV="1">
              <a:off x="550" y="1438"/>
              <a:ext cx="317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240" name="Line 45"/>
            <p:cNvSpPr>
              <a:spLocks noChangeShapeType="1"/>
            </p:cNvSpPr>
            <p:nvPr/>
          </p:nvSpPr>
          <p:spPr bwMode="gray">
            <a:xfrm>
              <a:off x="646" y="1434"/>
              <a:ext cx="0" cy="54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241" name="Line 46"/>
            <p:cNvSpPr>
              <a:spLocks noChangeShapeType="1"/>
            </p:cNvSpPr>
            <p:nvPr/>
          </p:nvSpPr>
          <p:spPr bwMode="gray">
            <a:xfrm>
              <a:off x="646" y="1983"/>
              <a:ext cx="0" cy="51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242" name="Line 47"/>
            <p:cNvSpPr>
              <a:spLocks noChangeShapeType="1"/>
            </p:cNvSpPr>
            <p:nvPr/>
          </p:nvSpPr>
          <p:spPr bwMode="gray">
            <a:xfrm>
              <a:off x="646" y="2498"/>
              <a:ext cx="0" cy="51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243" name="Line 48"/>
            <p:cNvSpPr>
              <a:spLocks noChangeShapeType="1"/>
            </p:cNvSpPr>
            <p:nvPr/>
          </p:nvSpPr>
          <p:spPr bwMode="gray">
            <a:xfrm>
              <a:off x="646" y="3013"/>
              <a:ext cx="0" cy="51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244" name="Text Box 49"/>
            <p:cNvSpPr txBox="1">
              <a:spLocks noChangeArrowheads="1"/>
            </p:cNvSpPr>
            <p:nvPr/>
          </p:nvSpPr>
          <p:spPr bwMode="gray">
            <a:xfrm>
              <a:off x="742" y="1638"/>
              <a:ext cx="537" cy="1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ru-RU" sz="1400">
                  <a:latin typeface="Verdana" pitchFamily="34" charset="0"/>
                </a:rPr>
                <a:t>2006 г.</a:t>
              </a:r>
              <a:endParaRPr lang="en-US" sz="1400">
                <a:latin typeface="Verdana" pitchFamily="34" charset="0"/>
              </a:endParaRPr>
            </a:p>
          </p:txBody>
        </p:sp>
        <p:sp>
          <p:nvSpPr>
            <p:cNvPr id="9245" name="Text Box 50"/>
            <p:cNvSpPr txBox="1">
              <a:spLocks noChangeArrowheads="1"/>
            </p:cNvSpPr>
            <p:nvPr/>
          </p:nvSpPr>
          <p:spPr bwMode="gray">
            <a:xfrm>
              <a:off x="742" y="2159"/>
              <a:ext cx="537" cy="1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ru-RU" sz="1400">
                  <a:latin typeface="Verdana" pitchFamily="34" charset="0"/>
                </a:rPr>
                <a:t>2003 г.</a:t>
              </a:r>
              <a:endParaRPr lang="en-US" sz="1400">
                <a:latin typeface="Verdana" pitchFamily="34" charset="0"/>
              </a:endParaRPr>
            </a:p>
          </p:txBody>
        </p:sp>
        <p:sp>
          <p:nvSpPr>
            <p:cNvPr id="9246" name="Text Box 51"/>
            <p:cNvSpPr txBox="1">
              <a:spLocks noChangeArrowheads="1"/>
            </p:cNvSpPr>
            <p:nvPr/>
          </p:nvSpPr>
          <p:spPr bwMode="gray">
            <a:xfrm>
              <a:off x="742" y="2703"/>
              <a:ext cx="537" cy="1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ru-RU" sz="1400">
                  <a:latin typeface="Verdana" pitchFamily="34" charset="0"/>
                </a:rPr>
                <a:t>2000 г.</a:t>
              </a:r>
              <a:endParaRPr lang="en-US" sz="1400">
                <a:latin typeface="Verdana" pitchFamily="34" charset="0"/>
              </a:endParaRPr>
            </a:p>
          </p:txBody>
        </p:sp>
        <p:sp>
          <p:nvSpPr>
            <p:cNvPr id="9247" name="Text Box 52"/>
            <p:cNvSpPr txBox="1">
              <a:spLocks noChangeArrowheads="1"/>
            </p:cNvSpPr>
            <p:nvPr/>
          </p:nvSpPr>
          <p:spPr bwMode="gray">
            <a:xfrm>
              <a:off x="742" y="3211"/>
              <a:ext cx="756" cy="1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ru-RU" sz="1400">
                  <a:latin typeface="Verdana" pitchFamily="34" charset="0"/>
                </a:rPr>
                <a:t> до 2000 г.</a:t>
              </a:r>
              <a:endParaRPr lang="en-US" sz="1400">
                <a:latin typeface="Verdana" pitchFamily="34" charset="0"/>
              </a:endParaRPr>
            </a:p>
          </p:txBody>
        </p:sp>
        <p:sp>
          <p:nvSpPr>
            <p:cNvPr id="47157" name="Freeform 53"/>
            <p:cNvSpPr>
              <a:spLocks/>
            </p:cNvSpPr>
            <p:nvPr/>
          </p:nvSpPr>
          <p:spPr bwMode="gray">
            <a:xfrm>
              <a:off x="2006" y="1537"/>
              <a:ext cx="1158" cy="1715"/>
            </a:xfrm>
            <a:custGeom>
              <a:avLst/>
              <a:gdLst/>
              <a:ahLst/>
              <a:cxnLst>
                <a:cxn ang="0">
                  <a:pos x="12" y="2464"/>
                </a:cxn>
                <a:cxn ang="0">
                  <a:pos x="56" y="2120"/>
                </a:cxn>
                <a:cxn ang="0">
                  <a:pos x="124" y="1808"/>
                </a:cxn>
                <a:cxn ang="0">
                  <a:pos x="212" y="1524"/>
                </a:cxn>
                <a:cxn ang="0">
                  <a:pos x="316" y="1270"/>
                </a:cxn>
                <a:cxn ang="0">
                  <a:pos x="430" y="1044"/>
                </a:cxn>
                <a:cxn ang="0">
                  <a:pos x="550" y="846"/>
                </a:cxn>
                <a:cxn ang="0">
                  <a:pos x="672" y="674"/>
                </a:cxn>
                <a:cxn ang="0">
                  <a:pos x="792" y="528"/>
                </a:cxn>
                <a:cxn ang="0">
                  <a:pos x="906" y="408"/>
                </a:cxn>
                <a:cxn ang="0">
                  <a:pos x="1010" y="310"/>
                </a:cxn>
                <a:cxn ang="0">
                  <a:pos x="1096" y="236"/>
                </a:cxn>
                <a:cxn ang="0">
                  <a:pos x="1164" y="184"/>
                </a:cxn>
                <a:cxn ang="0">
                  <a:pos x="1208" y="154"/>
                </a:cxn>
                <a:cxn ang="0">
                  <a:pos x="1224" y="144"/>
                </a:cxn>
                <a:cxn ang="0">
                  <a:pos x="1728" y="56"/>
                </a:cxn>
                <a:cxn ang="0">
                  <a:pos x="1568" y="328"/>
                </a:cxn>
                <a:cxn ang="0">
                  <a:pos x="1554" y="332"/>
                </a:cxn>
                <a:cxn ang="0">
                  <a:pos x="1514" y="346"/>
                </a:cxn>
                <a:cxn ang="0">
                  <a:pos x="1452" y="370"/>
                </a:cxn>
                <a:cxn ang="0">
                  <a:pos x="1370" y="410"/>
                </a:cxn>
                <a:cxn ang="0">
                  <a:pos x="1270" y="466"/>
                </a:cxn>
                <a:cxn ang="0">
                  <a:pos x="1158" y="540"/>
                </a:cxn>
                <a:cxn ang="0">
                  <a:pos x="1034" y="636"/>
                </a:cxn>
                <a:cxn ang="0">
                  <a:pos x="904" y="756"/>
                </a:cxn>
                <a:cxn ang="0">
                  <a:pos x="770" y="900"/>
                </a:cxn>
                <a:cxn ang="0">
                  <a:pos x="632" y="1076"/>
                </a:cxn>
                <a:cxn ang="0">
                  <a:pos x="498" y="1280"/>
                </a:cxn>
                <a:cxn ang="0">
                  <a:pos x="370" y="1518"/>
                </a:cxn>
                <a:cxn ang="0">
                  <a:pos x="248" y="1792"/>
                </a:cxn>
                <a:cxn ang="0">
                  <a:pos x="138" y="2104"/>
                </a:cxn>
                <a:cxn ang="0">
                  <a:pos x="42" y="2456"/>
                </a:cxn>
              </a:cxnLst>
              <a:rect l="0" t="0" r="r" b="b"/>
              <a:pathLst>
                <a:path w="1824" h="2648">
                  <a:moveTo>
                    <a:pt x="0" y="2648"/>
                  </a:moveTo>
                  <a:lnTo>
                    <a:pt x="12" y="2464"/>
                  </a:lnTo>
                  <a:lnTo>
                    <a:pt x="32" y="2288"/>
                  </a:lnTo>
                  <a:lnTo>
                    <a:pt x="56" y="2120"/>
                  </a:lnTo>
                  <a:lnTo>
                    <a:pt x="88" y="1960"/>
                  </a:lnTo>
                  <a:lnTo>
                    <a:pt x="124" y="1808"/>
                  </a:lnTo>
                  <a:lnTo>
                    <a:pt x="166" y="1662"/>
                  </a:lnTo>
                  <a:lnTo>
                    <a:pt x="212" y="1524"/>
                  </a:lnTo>
                  <a:lnTo>
                    <a:pt x="262" y="1394"/>
                  </a:lnTo>
                  <a:lnTo>
                    <a:pt x="316" y="1270"/>
                  </a:lnTo>
                  <a:lnTo>
                    <a:pt x="372" y="1154"/>
                  </a:lnTo>
                  <a:lnTo>
                    <a:pt x="430" y="1044"/>
                  </a:lnTo>
                  <a:lnTo>
                    <a:pt x="490" y="942"/>
                  </a:lnTo>
                  <a:lnTo>
                    <a:pt x="550" y="846"/>
                  </a:lnTo>
                  <a:lnTo>
                    <a:pt x="612" y="758"/>
                  </a:lnTo>
                  <a:lnTo>
                    <a:pt x="672" y="674"/>
                  </a:lnTo>
                  <a:lnTo>
                    <a:pt x="734" y="598"/>
                  </a:lnTo>
                  <a:lnTo>
                    <a:pt x="792" y="528"/>
                  </a:lnTo>
                  <a:lnTo>
                    <a:pt x="850" y="464"/>
                  </a:lnTo>
                  <a:lnTo>
                    <a:pt x="906" y="408"/>
                  </a:lnTo>
                  <a:lnTo>
                    <a:pt x="960" y="356"/>
                  </a:lnTo>
                  <a:lnTo>
                    <a:pt x="1010" y="310"/>
                  </a:lnTo>
                  <a:lnTo>
                    <a:pt x="1056" y="270"/>
                  </a:lnTo>
                  <a:lnTo>
                    <a:pt x="1096" y="236"/>
                  </a:lnTo>
                  <a:lnTo>
                    <a:pt x="1134" y="208"/>
                  </a:lnTo>
                  <a:lnTo>
                    <a:pt x="1164" y="184"/>
                  </a:lnTo>
                  <a:lnTo>
                    <a:pt x="1190" y="166"/>
                  </a:lnTo>
                  <a:lnTo>
                    <a:pt x="1208" y="154"/>
                  </a:lnTo>
                  <a:lnTo>
                    <a:pt x="1220" y="146"/>
                  </a:lnTo>
                  <a:lnTo>
                    <a:pt x="1224" y="144"/>
                  </a:lnTo>
                  <a:lnTo>
                    <a:pt x="848" y="0"/>
                  </a:lnTo>
                  <a:lnTo>
                    <a:pt x="1728" y="56"/>
                  </a:lnTo>
                  <a:lnTo>
                    <a:pt x="1824" y="480"/>
                  </a:lnTo>
                  <a:lnTo>
                    <a:pt x="1568" y="328"/>
                  </a:lnTo>
                  <a:lnTo>
                    <a:pt x="1564" y="328"/>
                  </a:lnTo>
                  <a:lnTo>
                    <a:pt x="1554" y="332"/>
                  </a:lnTo>
                  <a:lnTo>
                    <a:pt x="1538" y="338"/>
                  </a:lnTo>
                  <a:lnTo>
                    <a:pt x="1514" y="346"/>
                  </a:lnTo>
                  <a:lnTo>
                    <a:pt x="1486" y="356"/>
                  </a:lnTo>
                  <a:lnTo>
                    <a:pt x="1452" y="370"/>
                  </a:lnTo>
                  <a:lnTo>
                    <a:pt x="1412" y="388"/>
                  </a:lnTo>
                  <a:lnTo>
                    <a:pt x="1370" y="410"/>
                  </a:lnTo>
                  <a:lnTo>
                    <a:pt x="1322" y="436"/>
                  </a:lnTo>
                  <a:lnTo>
                    <a:pt x="1270" y="466"/>
                  </a:lnTo>
                  <a:lnTo>
                    <a:pt x="1216" y="500"/>
                  </a:lnTo>
                  <a:lnTo>
                    <a:pt x="1158" y="540"/>
                  </a:lnTo>
                  <a:lnTo>
                    <a:pt x="1098" y="584"/>
                  </a:lnTo>
                  <a:lnTo>
                    <a:pt x="1034" y="636"/>
                  </a:lnTo>
                  <a:lnTo>
                    <a:pt x="970" y="692"/>
                  </a:lnTo>
                  <a:lnTo>
                    <a:pt x="904" y="756"/>
                  </a:lnTo>
                  <a:lnTo>
                    <a:pt x="836" y="824"/>
                  </a:lnTo>
                  <a:lnTo>
                    <a:pt x="770" y="900"/>
                  </a:lnTo>
                  <a:lnTo>
                    <a:pt x="700" y="984"/>
                  </a:lnTo>
                  <a:lnTo>
                    <a:pt x="632" y="1076"/>
                  </a:lnTo>
                  <a:lnTo>
                    <a:pt x="566" y="1174"/>
                  </a:lnTo>
                  <a:lnTo>
                    <a:pt x="498" y="1280"/>
                  </a:lnTo>
                  <a:lnTo>
                    <a:pt x="434" y="1394"/>
                  </a:lnTo>
                  <a:lnTo>
                    <a:pt x="370" y="1518"/>
                  </a:lnTo>
                  <a:lnTo>
                    <a:pt x="308" y="1650"/>
                  </a:lnTo>
                  <a:lnTo>
                    <a:pt x="248" y="1792"/>
                  </a:lnTo>
                  <a:lnTo>
                    <a:pt x="192" y="1944"/>
                  </a:lnTo>
                  <a:lnTo>
                    <a:pt x="138" y="2104"/>
                  </a:lnTo>
                  <a:lnTo>
                    <a:pt x="88" y="2274"/>
                  </a:lnTo>
                  <a:lnTo>
                    <a:pt x="42" y="2456"/>
                  </a:lnTo>
                  <a:lnTo>
                    <a:pt x="0" y="2648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47158" name="Rectangle 54"/>
          <p:cNvSpPr>
            <a:spLocks noChangeArrowheads="1"/>
          </p:cNvSpPr>
          <p:nvPr/>
        </p:nvSpPr>
        <p:spPr bwMode="gray">
          <a:xfrm>
            <a:off x="5080000" y="2827338"/>
            <a:ext cx="2767013" cy="304800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50000">
                <a:schemeClr val="hlink">
                  <a:gamma/>
                  <a:tint val="54510"/>
                  <a:invGamma/>
                </a:schemeClr>
              </a:gs>
              <a:gs pos="100000">
                <a:schemeClr val="hlink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r>
              <a:rPr lang="ru-RU" dirty="0">
                <a:solidFill>
                  <a:schemeClr val="bg1"/>
                </a:solidFill>
                <a:latin typeface="Verdana" pitchFamily="34" charset="0"/>
              </a:rPr>
              <a:t>Китай</a:t>
            </a:r>
            <a:endParaRPr lang="en-US" dirty="0">
              <a:solidFill>
                <a:schemeClr val="bg1"/>
              </a:solidFill>
              <a:latin typeface="Verdana" pitchFamily="34" charset="0"/>
            </a:endParaRPr>
          </a:p>
        </p:txBody>
      </p:sp>
      <p:sp>
        <p:nvSpPr>
          <p:cNvPr id="47159" name="Rectangle 55"/>
          <p:cNvSpPr>
            <a:spLocks noChangeArrowheads="1"/>
          </p:cNvSpPr>
          <p:nvPr/>
        </p:nvSpPr>
        <p:spPr bwMode="gray">
          <a:xfrm>
            <a:off x="4244975" y="3657600"/>
            <a:ext cx="3016250" cy="29845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tint val="54510"/>
                  <a:invGamma/>
                </a:schemeClr>
              </a:gs>
              <a:gs pos="100000">
                <a:schemeClr val="accent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r>
              <a:rPr lang="ru-RU" dirty="0">
                <a:solidFill>
                  <a:schemeClr val="bg1"/>
                </a:solidFill>
                <a:latin typeface="Verdana" pitchFamily="34" charset="0"/>
              </a:rPr>
              <a:t>Европа</a:t>
            </a:r>
            <a:endParaRPr lang="en-US" dirty="0">
              <a:solidFill>
                <a:schemeClr val="bg1"/>
              </a:solidFill>
              <a:latin typeface="Verdana" pitchFamily="34" charset="0"/>
            </a:endParaRPr>
          </a:p>
        </p:txBody>
      </p:sp>
      <p:sp>
        <p:nvSpPr>
          <p:cNvPr id="47160" name="Freeform 56"/>
          <p:cNvSpPr>
            <a:spLocks/>
          </p:cNvSpPr>
          <p:nvPr/>
        </p:nvSpPr>
        <p:spPr bwMode="gray">
          <a:xfrm>
            <a:off x="3419475" y="3949700"/>
            <a:ext cx="3833813" cy="544513"/>
          </a:xfrm>
          <a:custGeom>
            <a:avLst/>
            <a:gdLst/>
            <a:ahLst/>
            <a:cxnLst>
              <a:cxn ang="0">
                <a:pos x="1742" y="286"/>
              </a:cxn>
              <a:cxn ang="0">
                <a:pos x="0" y="286"/>
              </a:cxn>
              <a:cxn ang="0">
                <a:pos x="446" y="0"/>
              </a:cxn>
              <a:cxn ang="0">
                <a:pos x="2048" y="0"/>
              </a:cxn>
              <a:cxn ang="0">
                <a:pos x="1742" y="286"/>
              </a:cxn>
            </a:cxnLst>
            <a:rect l="0" t="0" r="r" b="b"/>
            <a:pathLst>
              <a:path w="2048" h="286">
                <a:moveTo>
                  <a:pt x="1742" y="286"/>
                </a:moveTo>
                <a:lnTo>
                  <a:pt x="0" y="286"/>
                </a:lnTo>
                <a:lnTo>
                  <a:pt x="446" y="0"/>
                </a:lnTo>
                <a:lnTo>
                  <a:pt x="2048" y="0"/>
                </a:lnTo>
                <a:lnTo>
                  <a:pt x="1742" y="286"/>
                </a:lnTo>
                <a:close/>
              </a:path>
            </a:pathLst>
          </a:custGeom>
          <a:gradFill rotWithShape="1">
            <a:gsLst>
              <a:gs pos="0">
                <a:schemeClr val="folHlink">
                  <a:gamma/>
                  <a:tint val="57647"/>
                  <a:invGamma/>
                </a:schemeClr>
              </a:gs>
              <a:gs pos="100000">
                <a:schemeClr val="folHlink"/>
              </a:gs>
            </a:gsLst>
            <a:lin ang="270000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7161" name="Rectangle 57"/>
          <p:cNvSpPr>
            <a:spLocks noChangeArrowheads="1"/>
          </p:cNvSpPr>
          <p:nvPr/>
        </p:nvSpPr>
        <p:spPr bwMode="gray">
          <a:xfrm>
            <a:off x="3422650" y="4492625"/>
            <a:ext cx="3263900" cy="298450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50000">
                <a:schemeClr val="folHlink">
                  <a:gamma/>
                  <a:tint val="54510"/>
                  <a:invGamma/>
                </a:schemeClr>
              </a:gs>
              <a:gs pos="100000">
                <a:schemeClr val="folHlink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r>
              <a:rPr lang="ru-RU" dirty="0">
                <a:solidFill>
                  <a:schemeClr val="bg1"/>
                </a:solidFill>
                <a:latin typeface="Verdana" pitchFamily="34" charset="0"/>
              </a:rPr>
              <a:t>США</a:t>
            </a:r>
            <a:endParaRPr lang="en-US" dirty="0">
              <a:solidFill>
                <a:schemeClr val="bg1"/>
              </a:solidFill>
              <a:latin typeface="Verdana" pitchFamily="34" charset="0"/>
            </a:endParaRPr>
          </a:p>
        </p:txBody>
      </p:sp>
      <p:sp>
        <p:nvSpPr>
          <p:cNvPr id="47162" name="Rectangle 58"/>
          <p:cNvSpPr>
            <a:spLocks noChangeArrowheads="1"/>
          </p:cNvSpPr>
          <p:nvPr/>
        </p:nvSpPr>
        <p:spPr bwMode="gray">
          <a:xfrm>
            <a:off x="2590800" y="5318125"/>
            <a:ext cx="3513138" cy="296863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50000">
                <a:schemeClr val="accent2">
                  <a:gamma/>
                  <a:tint val="54510"/>
                  <a:invGamma/>
                </a:schemeClr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r>
              <a:rPr lang="ru-RU" dirty="0">
                <a:solidFill>
                  <a:schemeClr val="bg1"/>
                </a:solidFill>
                <a:latin typeface="Verdana" pitchFamily="34" charset="0"/>
              </a:rPr>
              <a:t>Япония</a:t>
            </a:r>
            <a:endParaRPr lang="en-US" dirty="0">
              <a:solidFill>
                <a:schemeClr val="bg1"/>
              </a:solidFill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smtClean="0"/>
              <a:t>Ближайшие перспективы нанотехнологии</a:t>
            </a:r>
            <a:endParaRPr lang="en-US" sz="2400" smtClean="0"/>
          </a:p>
        </p:txBody>
      </p:sp>
      <p:sp>
        <p:nvSpPr>
          <p:cNvPr id="70660" name="Freeform 4"/>
          <p:cNvSpPr>
            <a:spLocks noEditPoints="1"/>
          </p:cNvSpPr>
          <p:nvPr/>
        </p:nvSpPr>
        <p:spPr bwMode="gray">
          <a:xfrm>
            <a:off x="1143000" y="1962150"/>
            <a:ext cx="7572375" cy="4038600"/>
          </a:xfrm>
          <a:custGeom>
            <a:avLst/>
            <a:gdLst/>
            <a:ahLst/>
            <a:cxnLst>
              <a:cxn ang="0">
                <a:pos x="1092" y="50"/>
              </a:cxn>
              <a:cxn ang="0">
                <a:pos x="822" y="168"/>
              </a:cxn>
              <a:cxn ang="0">
                <a:pos x="594" y="300"/>
              </a:cxn>
              <a:cxn ang="0">
                <a:pos x="406" y="446"/>
              </a:cxn>
              <a:cxn ang="0">
                <a:pos x="254" y="604"/>
              </a:cxn>
              <a:cxn ang="0">
                <a:pos x="140" y="772"/>
              </a:cxn>
              <a:cxn ang="0">
                <a:pos x="60" y="944"/>
              </a:cxn>
              <a:cxn ang="0">
                <a:pos x="14" y="1122"/>
              </a:cxn>
              <a:cxn ang="0">
                <a:pos x="0" y="1300"/>
              </a:cxn>
              <a:cxn ang="0">
                <a:pos x="18" y="1476"/>
              </a:cxn>
              <a:cxn ang="0">
                <a:pos x="64" y="1650"/>
              </a:cxn>
              <a:cxn ang="0">
                <a:pos x="138" y="1818"/>
              </a:cxn>
              <a:cxn ang="0">
                <a:pos x="238" y="1978"/>
              </a:cxn>
              <a:cxn ang="0">
                <a:pos x="364" y="2126"/>
              </a:cxn>
              <a:cxn ang="0">
                <a:pos x="512" y="2262"/>
              </a:cxn>
              <a:cxn ang="0">
                <a:pos x="684" y="2382"/>
              </a:cxn>
              <a:cxn ang="0">
                <a:pos x="874" y="2484"/>
              </a:cxn>
              <a:cxn ang="0">
                <a:pos x="1086" y="2564"/>
              </a:cxn>
              <a:cxn ang="0">
                <a:pos x="1314" y="2622"/>
              </a:cxn>
              <a:cxn ang="0">
                <a:pos x="1558" y="2654"/>
              </a:cxn>
              <a:cxn ang="0">
                <a:pos x="1818" y="2658"/>
              </a:cxn>
              <a:cxn ang="0">
                <a:pos x="2090" y="2632"/>
              </a:cxn>
              <a:cxn ang="0">
                <a:pos x="2374" y="2574"/>
              </a:cxn>
              <a:cxn ang="0">
                <a:pos x="2544" y="2912"/>
              </a:cxn>
              <a:cxn ang="0">
                <a:pos x="1868" y="1552"/>
              </a:cxn>
              <a:cxn ang="0">
                <a:pos x="1956" y="1914"/>
              </a:cxn>
              <a:cxn ang="0">
                <a:pos x="1788" y="1936"/>
              </a:cxn>
              <a:cxn ang="0">
                <a:pos x="1616" y="1934"/>
              </a:cxn>
              <a:cxn ang="0">
                <a:pos x="1442" y="1912"/>
              </a:cxn>
              <a:cxn ang="0">
                <a:pos x="1272" y="1872"/>
              </a:cxn>
              <a:cxn ang="0">
                <a:pos x="1108" y="1812"/>
              </a:cxn>
              <a:cxn ang="0">
                <a:pos x="952" y="1736"/>
              </a:cxn>
              <a:cxn ang="0">
                <a:pos x="810" y="1646"/>
              </a:cxn>
              <a:cxn ang="0">
                <a:pos x="684" y="1542"/>
              </a:cxn>
              <a:cxn ang="0">
                <a:pos x="578" y="1428"/>
              </a:cxn>
              <a:cxn ang="0">
                <a:pos x="494" y="1304"/>
              </a:cxn>
              <a:cxn ang="0">
                <a:pos x="438" y="1170"/>
              </a:cxn>
              <a:cxn ang="0">
                <a:pos x="410" y="1032"/>
              </a:cxn>
              <a:cxn ang="0">
                <a:pos x="416" y="888"/>
              </a:cxn>
              <a:cxn ang="0">
                <a:pos x="460" y="742"/>
              </a:cxn>
              <a:cxn ang="0">
                <a:pos x="544" y="592"/>
              </a:cxn>
              <a:cxn ang="0">
                <a:pos x="670" y="444"/>
              </a:cxn>
              <a:cxn ang="0">
                <a:pos x="844" y="298"/>
              </a:cxn>
              <a:cxn ang="0">
                <a:pos x="1070" y="154"/>
              </a:cxn>
              <a:cxn ang="0">
                <a:pos x="1348" y="16"/>
              </a:cxn>
              <a:cxn ang="0">
                <a:pos x="1244" y="0"/>
              </a:cxn>
              <a:cxn ang="0">
                <a:pos x="2820" y="1934"/>
              </a:cxn>
              <a:cxn ang="0">
                <a:pos x="2820" y="1934"/>
              </a:cxn>
            </a:cxnLst>
            <a:rect l="0" t="0" r="r" b="b"/>
            <a:pathLst>
              <a:path w="2820" h="2912">
                <a:moveTo>
                  <a:pt x="1244" y="0"/>
                </a:moveTo>
                <a:lnTo>
                  <a:pt x="1092" y="50"/>
                </a:lnTo>
                <a:lnTo>
                  <a:pt x="952" y="106"/>
                </a:lnTo>
                <a:lnTo>
                  <a:pt x="822" y="168"/>
                </a:lnTo>
                <a:lnTo>
                  <a:pt x="704" y="232"/>
                </a:lnTo>
                <a:lnTo>
                  <a:pt x="594" y="300"/>
                </a:lnTo>
                <a:lnTo>
                  <a:pt x="494" y="372"/>
                </a:lnTo>
                <a:lnTo>
                  <a:pt x="406" y="446"/>
                </a:lnTo>
                <a:lnTo>
                  <a:pt x="324" y="524"/>
                </a:lnTo>
                <a:lnTo>
                  <a:pt x="254" y="604"/>
                </a:lnTo>
                <a:lnTo>
                  <a:pt x="192" y="686"/>
                </a:lnTo>
                <a:lnTo>
                  <a:pt x="140" y="772"/>
                </a:lnTo>
                <a:lnTo>
                  <a:pt x="96" y="856"/>
                </a:lnTo>
                <a:lnTo>
                  <a:pt x="60" y="944"/>
                </a:lnTo>
                <a:lnTo>
                  <a:pt x="32" y="1032"/>
                </a:lnTo>
                <a:lnTo>
                  <a:pt x="14" y="1122"/>
                </a:lnTo>
                <a:lnTo>
                  <a:pt x="2" y="1210"/>
                </a:lnTo>
                <a:lnTo>
                  <a:pt x="0" y="1300"/>
                </a:lnTo>
                <a:lnTo>
                  <a:pt x="4" y="1388"/>
                </a:lnTo>
                <a:lnTo>
                  <a:pt x="18" y="1476"/>
                </a:lnTo>
                <a:lnTo>
                  <a:pt x="36" y="1564"/>
                </a:lnTo>
                <a:lnTo>
                  <a:pt x="64" y="1650"/>
                </a:lnTo>
                <a:lnTo>
                  <a:pt x="96" y="1736"/>
                </a:lnTo>
                <a:lnTo>
                  <a:pt x="138" y="1818"/>
                </a:lnTo>
                <a:lnTo>
                  <a:pt x="184" y="1900"/>
                </a:lnTo>
                <a:lnTo>
                  <a:pt x="238" y="1978"/>
                </a:lnTo>
                <a:lnTo>
                  <a:pt x="298" y="2054"/>
                </a:lnTo>
                <a:lnTo>
                  <a:pt x="364" y="2126"/>
                </a:lnTo>
                <a:lnTo>
                  <a:pt x="434" y="2196"/>
                </a:lnTo>
                <a:lnTo>
                  <a:pt x="512" y="2262"/>
                </a:lnTo>
                <a:lnTo>
                  <a:pt x="596" y="2324"/>
                </a:lnTo>
                <a:lnTo>
                  <a:pt x="684" y="2382"/>
                </a:lnTo>
                <a:lnTo>
                  <a:pt x="776" y="2436"/>
                </a:lnTo>
                <a:lnTo>
                  <a:pt x="874" y="2484"/>
                </a:lnTo>
                <a:lnTo>
                  <a:pt x="978" y="2526"/>
                </a:lnTo>
                <a:lnTo>
                  <a:pt x="1086" y="2564"/>
                </a:lnTo>
                <a:lnTo>
                  <a:pt x="1198" y="2596"/>
                </a:lnTo>
                <a:lnTo>
                  <a:pt x="1314" y="2622"/>
                </a:lnTo>
                <a:lnTo>
                  <a:pt x="1434" y="2642"/>
                </a:lnTo>
                <a:lnTo>
                  <a:pt x="1558" y="2654"/>
                </a:lnTo>
                <a:lnTo>
                  <a:pt x="1686" y="2660"/>
                </a:lnTo>
                <a:lnTo>
                  <a:pt x="1818" y="2658"/>
                </a:lnTo>
                <a:lnTo>
                  <a:pt x="1952" y="2650"/>
                </a:lnTo>
                <a:lnTo>
                  <a:pt x="2090" y="2632"/>
                </a:lnTo>
                <a:lnTo>
                  <a:pt x="2230" y="2608"/>
                </a:lnTo>
                <a:lnTo>
                  <a:pt x="2374" y="2574"/>
                </a:lnTo>
                <a:lnTo>
                  <a:pt x="2542" y="2912"/>
                </a:lnTo>
                <a:lnTo>
                  <a:pt x="2544" y="2912"/>
                </a:lnTo>
                <a:lnTo>
                  <a:pt x="2820" y="1934"/>
                </a:lnTo>
                <a:lnTo>
                  <a:pt x="1868" y="1552"/>
                </a:lnTo>
                <a:lnTo>
                  <a:pt x="2036" y="1894"/>
                </a:lnTo>
                <a:lnTo>
                  <a:pt x="1956" y="1914"/>
                </a:lnTo>
                <a:lnTo>
                  <a:pt x="1872" y="1928"/>
                </a:lnTo>
                <a:lnTo>
                  <a:pt x="1788" y="1936"/>
                </a:lnTo>
                <a:lnTo>
                  <a:pt x="1702" y="1938"/>
                </a:lnTo>
                <a:lnTo>
                  <a:pt x="1616" y="1934"/>
                </a:lnTo>
                <a:lnTo>
                  <a:pt x="1528" y="1926"/>
                </a:lnTo>
                <a:lnTo>
                  <a:pt x="1442" y="1912"/>
                </a:lnTo>
                <a:lnTo>
                  <a:pt x="1356" y="1894"/>
                </a:lnTo>
                <a:lnTo>
                  <a:pt x="1272" y="1872"/>
                </a:lnTo>
                <a:lnTo>
                  <a:pt x="1188" y="1844"/>
                </a:lnTo>
                <a:lnTo>
                  <a:pt x="1108" y="1812"/>
                </a:lnTo>
                <a:lnTo>
                  <a:pt x="1028" y="1776"/>
                </a:lnTo>
                <a:lnTo>
                  <a:pt x="952" y="1736"/>
                </a:lnTo>
                <a:lnTo>
                  <a:pt x="880" y="1692"/>
                </a:lnTo>
                <a:lnTo>
                  <a:pt x="810" y="1646"/>
                </a:lnTo>
                <a:lnTo>
                  <a:pt x="744" y="1596"/>
                </a:lnTo>
                <a:lnTo>
                  <a:pt x="684" y="1542"/>
                </a:lnTo>
                <a:lnTo>
                  <a:pt x="628" y="1486"/>
                </a:lnTo>
                <a:lnTo>
                  <a:pt x="578" y="1428"/>
                </a:lnTo>
                <a:lnTo>
                  <a:pt x="532" y="1366"/>
                </a:lnTo>
                <a:lnTo>
                  <a:pt x="494" y="1304"/>
                </a:lnTo>
                <a:lnTo>
                  <a:pt x="462" y="1238"/>
                </a:lnTo>
                <a:lnTo>
                  <a:pt x="438" y="1170"/>
                </a:lnTo>
                <a:lnTo>
                  <a:pt x="420" y="1102"/>
                </a:lnTo>
                <a:lnTo>
                  <a:pt x="410" y="1032"/>
                </a:lnTo>
                <a:lnTo>
                  <a:pt x="410" y="960"/>
                </a:lnTo>
                <a:lnTo>
                  <a:pt x="416" y="888"/>
                </a:lnTo>
                <a:lnTo>
                  <a:pt x="434" y="816"/>
                </a:lnTo>
                <a:lnTo>
                  <a:pt x="460" y="742"/>
                </a:lnTo>
                <a:lnTo>
                  <a:pt x="496" y="668"/>
                </a:lnTo>
                <a:lnTo>
                  <a:pt x="544" y="592"/>
                </a:lnTo>
                <a:lnTo>
                  <a:pt x="602" y="518"/>
                </a:lnTo>
                <a:lnTo>
                  <a:pt x="670" y="444"/>
                </a:lnTo>
                <a:lnTo>
                  <a:pt x="752" y="370"/>
                </a:lnTo>
                <a:lnTo>
                  <a:pt x="844" y="298"/>
                </a:lnTo>
                <a:lnTo>
                  <a:pt x="950" y="226"/>
                </a:lnTo>
                <a:lnTo>
                  <a:pt x="1070" y="154"/>
                </a:lnTo>
                <a:lnTo>
                  <a:pt x="1202" y="84"/>
                </a:lnTo>
                <a:lnTo>
                  <a:pt x="1348" y="16"/>
                </a:lnTo>
                <a:lnTo>
                  <a:pt x="1244" y="0"/>
                </a:lnTo>
                <a:lnTo>
                  <a:pt x="1244" y="0"/>
                </a:lnTo>
                <a:lnTo>
                  <a:pt x="1244" y="0"/>
                </a:lnTo>
                <a:close/>
                <a:moveTo>
                  <a:pt x="2820" y="1934"/>
                </a:moveTo>
                <a:lnTo>
                  <a:pt x="2820" y="1934"/>
                </a:lnTo>
                <a:lnTo>
                  <a:pt x="2820" y="1934"/>
                </a:lnTo>
                <a:close/>
              </a:path>
            </a:pathLst>
          </a:custGeom>
          <a:gradFill rotWithShape="1">
            <a:gsLst>
              <a:gs pos="0">
                <a:schemeClr val="folHlink"/>
              </a:gs>
              <a:gs pos="100000">
                <a:schemeClr val="hlink"/>
              </a:gs>
            </a:gsLst>
            <a:lin ang="5400000" scaled="1"/>
          </a:gradFill>
          <a:ln w="0">
            <a:noFill/>
            <a:prstDash val="solid"/>
            <a:round/>
            <a:headEnd/>
            <a:tailEnd/>
          </a:ln>
          <a:effectLst>
            <a:outerShdw dist="206741" dir="8249373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0689" name="Text Box 33"/>
          <p:cNvSpPr txBox="1">
            <a:spLocks noChangeArrowheads="1"/>
          </p:cNvSpPr>
          <p:nvPr/>
        </p:nvSpPr>
        <p:spPr bwMode="auto">
          <a:xfrm>
            <a:off x="6429375" y="3500438"/>
            <a:ext cx="2462213" cy="519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2800" dirty="0">
                <a:solidFill>
                  <a:schemeClr val="tx2"/>
                </a:solidFill>
                <a:effectLst>
                  <a:outerShdw blurRad="38100" dist="38100" dir="2700000" algn="tl">
                    <a:srgbClr xmlns:mc="http://schemas.openxmlformats.org/markup-compatibility/2006" xmlns:a14="http://schemas.microsoft.com/office/drawing/2010/main" val="C0C0C0" mc:Ignorable=""/>
                  </a:outerShdw>
                </a:effectLst>
              </a:rPr>
              <a:t>Что дальше?</a:t>
            </a:r>
            <a:endParaRPr lang="en-US" sz="2800" dirty="0">
              <a:solidFill>
                <a:schemeClr val="tx2"/>
              </a:solidFill>
            </a:endParaRPr>
          </a:p>
        </p:txBody>
      </p:sp>
      <p:grpSp>
        <p:nvGrpSpPr>
          <p:cNvPr id="8197" name="Группа 36"/>
          <p:cNvGrpSpPr>
            <a:grpSpLocks/>
          </p:cNvGrpSpPr>
          <p:nvPr/>
        </p:nvGrpSpPr>
        <p:grpSpPr bwMode="auto">
          <a:xfrm>
            <a:off x="3786188" y="3214688"/>
            <a:ext cx="2319337" cy="2547937"/>
            <a:chOff x="3324225" y="3733800"/>
            <a:chExt cx="1704975" cy="1885950"/>
          </a:xfrm>
        </p:grpSpPr>
        <p:sp>
          <p:nvSpPr>
            <p:cNvPr id="8233" name="Oval 34"/>
            <p:cNvSpPr>
              <a:spLocks noChangeArrowheads="1"/>
            </p:cNvSpPr>
            <p:nvPr/>
          </p:nvSpPr>
          <p:spPr bwMode="gray">
            <a:xfrm rot="-723406">
              <a:off x="3392488" y="4953000"/>
              <a:ext cx="1438275" cy="666750"/>
            </a:xfrm>
            <a:prstGeom prst="ellipse">
              <a:avLst/>
            </a:prstGeom>
            <a:solidFill>
              <a:srgbClr xmlns:mc="http://schemas.openxmlformats.org/markup-compatibility/2006" xmlns:a14="http://schemas.microsoft.com/office/drawing/2010/main" val="0F2145" mc:Ignorable="">
                <a:alpha val="30196"/>
              </a:srgb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34" name="Oval 35"/>
            <p:cNvSpPr>
              <a:spLocks noChangeArrowheads="1"/>
            </p:cNvSpPr>
            <p:nvPr/>
          </p:nvSpPr>
          <p:spPr bwMode="gray">
            <a:xfrm>
              <a:off x="3324225" y="3733800"/>
              <a:ext cx="1704975" cy="1706563"/>
            </a:xfrm>
            <a:prstGeom prst="ellipse">
              <a:avLst/>
            </a:prstGeom>
            <a:gradFill rotWithShape="1">
              <a:gsLst>
                <a:gs pos="0">
                  <a:srgbClr xmlns:mc="http://schemas.openxmlformats.org/markup-compatibility/2006" xmlns:a14="http://schemas.microsoft.com/office/drawing/2010/main" val="636869" mc:Ignorable=""/>
                </a:gs>
                <a:gs pos="100000">
                  <a:srgbClr xmlns:mc="http://schemas.openxmlformats.org/markup-compatibility/2006" xmlns:a14="http://schemas.microsoft.com/office/drawing/2010/main" val="D6E1E2" mc:Ignorable="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8235" name="Oval 36"/>
            <p:cNvSpPr>
              <a:spLocks noChangeArrowheads="1"/>
            </p:cNvSpPr>
            <p:nvPr/>
          </p:nvSpPr>
          <p:spPr bwMode="gray">
            <a:xfrm>
              <a:off x="3344863" y="3743325"/>
              <a:ext cx="1665287" cy="1663700"/>
            </a:xfrm>
            <a:prstGeom prst="ellipse">
              <a:avLst/>
            </a:prstGeom>
            <a:gradFill rotWithShape="1">
              <a:gsLst>
                <a:gs pos="0">
                  <a:srgbClr xmlns:mc="http://schemas.openxmlformats.org/markup-compatibility/2006" xmlns:a14="http://schemas.microsoft.com/office/drawing/2010/main" val="D6E1E2" mc:Ignorable="">
                    <a:alpha val="0"/>
                  </a:srgbClr>
                </a:gs>
                <a:gs pos="100000">
                  <a:srgbClr xmlns:mc="http://schemas.openxmlformats.org/markup-compatibility/2006" xmlns:a14="http://schemas.microsoft.com/office/drawing/2010/main" val="F1F5F5" mc:Ignorable="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8236" name="Oval 37"/>
            <p:cNvSpPr>
              <a:spLocks noChangeArrowheads="1"/>
            </p:cNvSpPr>
            <p:nvPr/>
          </p:nvSpPr>
          <p:spPr bwMode="gray">
            <a:xfrm>
              <a:off x="3362325" y="3759200"/>
              <a:ext cx="1584325" cy="1555750"/>
            </a:xfrm>
            <a:prstGeom prst="ellipse">
              <a:avLst/>
            </a:prstGeom>
            <a:gradFill rotWithShape="1">
              <a:gsLst>
                <a:gs pos="0">
                  <a:srgbClr xmlns:mc="http://schemas.openxmlformats.org/markup-compatibility/2006" xmlns:a14="http://schemas.microsoft.com/office/drawing/2010/main" val="AAB2B3" mc:Ignorable=""/>
                </a:gs>
                <a:gs pos="100000">
                  <a:srgbClr xmlns:mc="http://schemas.openxmlformats.org/markup-compatibility/2006" xmlns:a14="http://schemas.microsoft.com/office/drawing/2010/main" val="D6E1E2" mc:Ignorable="">
                    <a:alpha val="4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8237" name="Oval 38"/>
            <p:cNvSpPr>
              <a:spLocks noChangeArrowheads="1"/>
            </p:cNvSpPr>
            <p:nvPr/>
          </p:nvSpPr>
          <p:spPr bwMode="gray">
            <a:xfrm>
              <a:off x="3429255" y="3839555"/>
              <a:ext cx="1409700" cy="1262063"/>
            </a:xfrm>
            <a:prstGeom prst="ellipse">
              <a:avLst/>
            </a:prstGeom>
            <a:gradFill rotWithShape="1">
              <a:gsLst>
                <a:gs pos="0">
                  <a:srgbClr xmlns:mc="http://schemas.openxmlformats.org/markup-compatibility/2006" xmlns:a14="http://schemas.microsoft.com/office/drawing/2010/main" val="FFFFFF" mc:Ignorable=""/>
                </a:gs>
                <a:gs pos="100000">
                  <a:srgbClr xmlns:mc="http://schemas.openxmlformats.org/markup-compatibility/2006" xmlns:a14="http://schemas.microsoft.com/office/drawing/2010/main" val="D6E1E2" mc:Ignorable="">
                    <a:alpha val="37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70695" name="Text Box 39"/>
            <p:cNvSpPr txBox="1">
              <a:spLocks noChangeArrowheads="1"/>
            </p:cNvSpPr>
            <p:nvPr/>
          </p:nvSpPr>
          <p:spPr bwMode="gray">
            <a:xfrm>
              <a:off x="3481769" y="4474080"/>
              <a:ext cx="1429566" cy="34193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ru-RU" sz="2400" b="1" dirty="0">
                  <a:solidFill>
                    <a:schemeClr val="accent2">
                      <a:lumMod val="75000"/>
                    </a:schemeClr>
                  </a:solidFill>
                </a:rPr>
                <a:t>Материалы</a:t>
              </a:r>
              <a:endParaRPr lang="en-US" sz="24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</p:grpSp>
      <p:grpSp>
        <p:nvGrpSpPr>
          <p:cNvPr id="8198" name="Группа 40"/>
          <p:cNvGrpSpPr>
            <a:grpSpLocks/>
          </p:cNvGrpSpPr>
          <p:nvPr/>
        </p:nvGrpSpPr>
        <p:grpSpPr bwMode="auto">
          <a:xfrm>
            <a:off x="2214563" y="1500188"/>
            <a:ext cx="1152525" cy="1139825"/>
            <a:chOff x="1371600" y="1981200"/>
            <a:chExt cx="1152880" cy="1139825"/>
          </a:xfrm>
        </p:grpSpPr>
        <p:sp>
          <p:nvSpPr>
            <p:cNvPr id="8226" name="Oval 47"/>
            <p:cNvSpPr>
              <a:spLocks noChangeArrowheads="1"/>
            </p:cNvSpPr>
            <p:nvPr/>
          </p:nvSpPr>
          <p:spPr bwMode="gray">
            <a:xfrm>
              <a:off x="1371600" y="2587625"/>
              <a:ext cx="914400" cy="533400"/>
            </a:xfrm>
            <a:prstGeom prst="ellipse">
              <a:avLst/>
            </a:prstGeom>
            <a:solidFill>
              <a:srgbClr xmlns:mc="http://schemas.openxmlformats.org/markup-compatibility/2006" xmlns:a14="http://schemas.microsoft.com/office/drawing/2010/main" val="0F2145" mc:Ignorable="">
                <a:alpha val="30196"/>
              </a:srgb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8227" name="Группа 38"/>
            <p:cNvGrpSpPr>
              <a:grpSpLocks/>
            </p:cNvGrpSpPr>
            <p:nvPr/>
          </p:nvGrpSpPr>
          <p:grpSpPr bwMode="auto">
            <a:xfrm>
              <a:off x="1371600" y="1981200"/>
              <a:ext cx="1152880" cy="1023938"/>
              <a:chOff x="1371600" y="1981200"/>
              <a:chExt cx="1152880" cy="1023938"/>
            </a:xfrm>
          </p:grpSpPr>
          <p:sp>
            <p:nvSpPr>
              <p:cNvPr id="8228" name="Oval 48"/>
              <p:cNvSpPr>
                <a:spLocks noChangeArrowheads="1"/>
              </p:cNvSpPr>
              <p:nvPr/>
            </p:nvSpPr>
            <p:spPr bwMode="gray">
              <a:xfrm>
                <a:off x="1447800" y="1981200"/>
                <a:ext cx="1023938" cy="1023938"/>
              </a:xfrm>
              <a:prstGeom prst="ellipse">
                <a:avLst/>
              </a:prstGeom>
              <a:gradFill rotWithShape="1">
                <a:gsLst>
                  <a:gs pos="0">
                    <a:srgbClr xmlns:mc="http://schemas.openxmlformats.org/markup-compatibility/2006" xmlns:a14="http://schemas.microsoft.com/office/drawing/2010/main" val="636869" mc:Ignorable=""/>
                  </a:gs>
                  <a:gs pos="100000">
                    <a:srgbClr xmlns:mc="http://schemas.openxmlformats.org/markup-compatibility/2006" xmlns:a14="http://schemas.microsoft.com/office/drawing/2010/main" val="D6E1E2" mc:Ignorable="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8229" name="Oval 49"/>
              <p:cNvSpPr>
                <a:spLocks noChangeArrowheads="1"/>
              </p:cNvSpPr>
              <p:nvPr/>
            </p:nvSpPr>
            <p:spPr bwMode="gray">
              <a:xfrm>
                <a:off x="1460500" y="1985963"/>
                <a:ext cx="1000125" cy="1000125"/>
              </a:xfrm>
              <a:prstGeom prst="ellipse">
                <a:avLst/>
              </a:prstGeom>
              <a:gradFill rotWithShape="1">
                <a:gsLst>
                  <a:gs pos="0">
                    <a:srgbClr xmlns:mc="http://schemas.openxmlformats.org/markup-compatibility/2006" xmlns:a14="http://schemas.microsoft.com/office/drawing/2010/main" val="D6E1E2" mc:Ignorable="">
                      <a:alpha val="0"/>
                    </a:srgbClr>
                  </a:gs>
                  <a:gs pos="100000">
                    <a:srgbClr xmlns:mc="http://schemas.openxmlformats.org/markup-compatibility/2006" xmlns:a14="http://schemas.microsoft.com/office/drawing/2010/main" val="F1F5F5" mc:Ignorable="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8230" name="Oval 50"/>
              <p:cNvSpPr>
                <a:spLocks noChangeArrowheads="1"/>
              </p:cNvSpPr>
              <p:nvPr/>
            </p:nvSpPr>
            <p:spPr bwMode="gray">
              <a:xfrm>
                <a:off x="1471613" y="1997075"/>
                <a:ext cx="950912" cy="933450"/>
              </a:xfrm>
              <a:prstGeom prst="ellipse">
                <a:avLst/>
              </a:prstGeom>
              <a:gradFill rotWithShape="1">
                <a:gsLst>
                  <a:gs pos="0">
                    <a:srgbClr xmlns:mc="http://schemas.openxmlformats.org/markup-compatibility/2006" xmlns:a14="http://schemas.microsoft.com/office/drawing/2010/main" val="AAB2B3" mc:Ignorable=""/>
                  </a:gs>
                  <a:gs pos="100000">
                    <a:srgbClr xmlns:mc="http://schemas.openxmlformats.org/markup-compatibility/2006" xmlns:a14="http://schemas.microsoft.com/office/drawing/2010/main" val="D6E1E2" mc:Ignorable="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8231" name="Oval 51"/>
              <p:cNvSpPr>
                <a:spLocks noChangeArrowheads="1"/>
              </p:cNvSpPr>
              <p:nvPr/>
            </p:nvSpPr>
            <p:spPr bwMode="gray">
              <a:xfrm>
                <a:off x="1525588" y="2022475"/>
                <a:ext cx="847725" cy="757238"/>
              </a:xfrm>
              <a:prstGeom prst="ellipse">
                <a:avLst/>
              </a:prstGeom>
              <a:gradFill rotWithShape="1">
                <a:gsLst>
                  <a:gs pos="0">
                    <a:srgbClr xmlns:mc="http://schemas.openxmlformats.org/markup-compatibility/2006" xmlns:a14="http://schemas.microsoft.com/office/drawing/2010/main" val="FFFFFF" mc:Ignorable=""/>
                  </a:gs>
                  <a:gs pos="100000">
                    <a:srgbClr xmlns:mc="http://schemas.openxmlformats.org/markup-compatibility/2006" xmlns:a14="http://schemas.microsoft.com/office/drawing/2010/main" val="D6E1E2" mc:Ignorable="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70708" name="Text Box 52"/>
              <p:cNvSpPr txBox="1">
                <a:spLocks noChangeArrowheads="1"/>
              </p:cNvSpPr>
              <p:nvPr/>
            </p:nvSpPr>
            <p:spPr bwMode="gray">
              <a:xfrm>
                <a:off x="1371600" y="2266950"/>
                <a:ext cx="1152880" cy="323850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ru-RU" sz="1500" b="1" dirty="0">
                    <a:solidFill>
                      <a:schemeClr val="accent2">
                        <a:lumMod val="75000"/>
                      </a:schemeClr>
                    </a:solidFill>
                  </a:rPr>
                  <a:t>Медицина</a:t>
                </a:r>
                <a:endParaRPr lang="en-US" sz="1500" dirty="0">
                  <a:solidFill>
                    <a:schemeClr val="accent2">
                      <a:lumMod val="75000"/>
                    </a:schemeClr>
                  </a:solidFill>
                </a:endParaRPr>
              </a:p>
            </p:txBody>
          </p:sp>
        </p:grpSp>
      </p:grpSp>
      <p:grpSp>
        <p:nvGrpSpPr>
          <p:cNvPr id="8199" name="Группа 39"/>
          <p:cNvGrpSpPr>
            <a:grpSpLocks/>
          </p:cNvGrpSpPr>
          <p:nvPr/>
        </p:nvGrpSpPr>
        <p:grpSpPr bwMode="auto">
          <a:xfrm>
            <a:off x="3429000" y="1428750"/>
            <a:ext cx="841375" cy="762000"/>
            <a:chOff x="2638425" y="1524000"/>
            <a:chExt cx="841522" cy="762000"/>
          </a:xfrm>
        </p:grpSpPr>
        <p:sp>
          <p:nvSpPr>
            <p:cNvPr id="8220" name="Oval 53"/>
            <p:cNvSpPr>
              <a:spLocks noChangeArrowheads="1"/>
            </p:cNvSpPr>
            <p:nvPr/>
          </p:nvSpPr>
          <p:spPr bwMode="gray">
            <a:xfrm>
              <a:off x="2638425" y="2057400"/>
              <a:ext cx="685800" cy="228600"/>
            </a:xfrm>
            <a:prstGeom prst="ellipse">
              <a:avLst/>
            </a:prstGeom>
            <a:solidFill>
              <a:srgbClr xmlns:mc="http://schemas.openxmlformats.org/markup-compatibility/2006" xmlns:a14="http://schemas.microsoft.com/office/drawing/2010/main" val="0F2145" mc:Ignorable="">
                <a:alpha val="30196"/>
              </a:srgb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21" name="Oval 54"/>
            <p:cNvSpPr>
              <a:spLocks noChangeArrowheads="1"/>
            </p:cNvSpPr>
            <p:nvPr/>
          </p:nvSpPr>
          <p:spPr bwMode="gray">
            <a:xfrm>
              <a:off x="2760663" y="1524000"/>
              <a:ext cx="682625" cy="682625"/>
            </a:xfrm>
            <a:prstGeom prst="ellipse">
              <a:avLst/>
            </a:prstGeom>
            <a:gradFill rotWithShape="1">
              <a:gsLst>
                <a:gs pos="0">
                  <a:srgbClr xmlns:mc="http://schemas.openxmlformats.org/markup-compatibility/2006" xmlns:a14="http://schemas.microsoft.com/office/drawing/2010/main" val="636869" mc:Ignorable=""/>
                </a:gs>
                <a:gs pos="100000">
                  <a:srgbClr xmlns:mc="http://schemas.openxmlformats.org/markup-compatibility/2006" xmlns:a14="http://schemas.microsoft.com/office/drawing/2010/main" val="D6E1E2" mc:Ignorable="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8222" name="Oval 55"/>
            <p:cNvSpPr>
              <a:spLocks noChangeArrowheads="1"/>
            </p:cNvSpPr>
            <p:nvPr/>
          </p:nvSpPr>
          <p:spPr bwMode="gray">
            <a:xfrm>
              <a:off x="2770188" y="1527175"/>
              <a:ext cx="665162" cy="666750"/>
            </a:xfrm>
            <a:prstGeom prst="ellipse">
              <a:avLst/>
            </a:prstGeom>
            <a:gradFill rotWithShape="1">
              <a:gsLst>
                <a:gs pos="0">
                  <a:srgbClr xmlns:mc="http://schemas.openxmlformats.org/markup-compatibility/2006" xmlns:a14="http://schemas.microsoft.com/office/drawing/2010/main" val="D6E1E2" mc:Ignorable="">
                    <a:alpha val="0"/>
                  </a:srgbClr>
                </a:gs>
                <a:gs pos="100000">
                  <a:srgbClr xmlns:mc="http://schemas.openxmlformats.org/markup-compatibility/2006" xmlns:a14="http://schemas.microsoft.com/office/drawing/2010/main" val="F1F5F5" mc:Ignorable="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8223" name="Oval 56"/>
            <p:cNvSpPr>
              <a:spLocks noChangeArrowheads="1"/>
            </p:cNvSpPr>
            <p:nvPr/>
          </p:nvSpPr>
          <p:spPr bwMode="gray">
            <a:xfrm>
              <a:off x="2776538" y="1533525"/>
              <a:ext cx="633412" cy="622300"/>
            </a:xfrm>
            <a:prstGeom prst="ellipse">
              <a:avLst/>
            </a:prstGeom>
            <a:gradFill rotWithShape="1">
              <a:gsLst>
                <a:gs pos="0">
                  <a:srgbClr xmlns:mc="http://schemas.openxmlformats.org/markup-compatibility/2006" xmlns:a14="http://schemas.microsoft.com/office/drawing/2010/main" val="AAB2B3" mc:Ignorable=""/>
                </a:gs>
                <a:gs pos="100000">
                  <a:srgbClr xmlns:mc="http://schemas.openxmlformats.org/markup-compatibility/2006" xmlns:a14="http://schemas.microsoft.com/office/drawing/2010/main" val="D6E1E2" mc:Ignorable="">
                    <a:alpha val="4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8224" name="Oval 57"/>
            <p:cNvSpPr>
              <a:spLocks noChangeArrowheads="1"/>
            </p:cNvSpPr>
            <p:nvPr/>
          </p:nvSpPr>
          <p:spPr bwMode="gray">
            <a:xfrm>
              <a:off x="2813050" y="1552575"/>
              <a:ext cx="563563" cy="503238"/>
            </a:xfrm>
            <a:prstGeom prst="ellipse">
              <a:avLst/>
            </a:prstGeom>
            <a:gradFill rotWithShape="1">
              <a:gsLst>
                <a:gs pos="0">
                  <a:srgbClr xmlns:mc="http://schemas.openxmlformats.org/markup-compatibility/2006" xmlns:a14="http://schemas.microsoft.com/office/drawing/2010/main" val="FFFFFF" mc:Ignorable=""/>
                </a:gs>
                <a:gs pos="100000">
                  <a:srgbClr xmlns:mc="http://schemas.openxmlformats.org/markup-compatibility/2006" xmlns:a14="http://schemas.microsoft.com/office/drawing/2010/main" val="D6E1E2" mc:Ignorable="">
                    <a:alpha val="37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70714" name="Text Box 58"/>
            <p:cNvSpPr txBox="1">
              <a:spLocks noChangeArrowheads="1"/>
            </p:cNvSpPr>
            <p:nvPr/>
          </p:nvSpPr>
          <p:spPr bwMode="gray">
            <a:xfrm>
              <a:off x="2709875" y="1738313"/>
              <a:ext cx="770072" cy="2762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ru-RU" sz="1200" b="1" dirty="0">
                  <a:solidFill>
                    <a:schemeClr val="accent2">
                      <a:lumMod val="75000"/>
                    </a:schemeClr>
                  </a:solidFill>
                </a:rPr>
                <a:t>Роботы</a:t>
              </a:r>
              <a:endParaRPr lang="en-US" sz="12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</p:grpSp>
      <p:sp>
        <p:nvSpPr>
          <p:cNvPr id="8200" name="Text Box 59"/>
          <p:cNvSpPr txBox="1">
            <a:spLocks noChangeArrowheads="1"/>
          </p:cNvSpPr>
          <p:nvPr/>
        </p:nvSpPr>
        <p:spPr bwMode="auto">
          <a:xfrm>
            <a:off x="5535613" y="285750"/>
            <a:ext cx="35369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>
                <a:solidFill>
                  <a:schemeClr val="accent2"/>
                </a:solidFill>
              </a:rPr>
              <a:t>«Именно развитие нанотехнологий определит облик </a:t>
            </a:r>
            <a:r>
              <a:rPr lang="en-US" sz="1600">
                <a:solidFill>
                  <a:schemeClr val="accent2"/>
                </a:solidFill>
              </a:rPr>
              <a:t>XXI</a:t>
            </a:r>
            <a:r>
              <a:rPr lang="ru-RU" sz="1600">
                <a:solidFill>
                  <a:schemeClr val="accent2"/>
                </a:solidFill>
              </a:rPr>
              <a:t> века…»</a:t>
            </a:r>
            <a:endParaRPr lang="en-US" sz="1600">
              <a:solidFill>
                <a:schemeClr val="accent2"/>
              </a:solidFill>
            </a:endParaRPr>
          </a:p>
        </p:txBody>
      </p:sp>
      <p:sp>
        <p:nvSpPr>
          <p:cNvPr id="8201" name="Text Box 60"/>
          <p:cNvSpPr txBox="1">
            <a:spLocks noChangeArrowheads="1"/>
          </p:cNvSpPr>
          <p:nvPr/>
        </p:nvSpPr>
        <p:spPr bwMode="auto">
          <a:xfrm>
            <a:off x="5638800" y="1011238"/>
            <a:ext cx="307022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1200"/>
              <a:t>Ж.И. Алферов</a:t>
            </a:r>
            <a:endParaRPr lang="en-US" sz="1200"/>
          </a:p>
        </p:txBody>
      </p:sp>
      <p:grpSp>
        <p:nvGrpSpPr>
          <p:cNvPr id="8202" name="Группа 41"/>
          <p:cNvGrpSpPr>
            <a:grpSpLocks/>
          </p:cNvGrpSpPr>
          <p:nvPr/>
        </p:nvGrpSpPr>
        <p:grpSpPr bwMode="auto">
          <a:xfrm>
            <a:off x="1928813" y="3143250"/>
            <a:ext cx="1814512" cy="2028825"/>
            <a:chOff x="1416186" y="3352800"/>
            <a:chExt cx="1451421" cy="1600200"/>
          </a:xfrm>
        </p:grpSpPr>
        <p:sp>
          <p:nvSpPr>
            <p:cNvPr id="8213" name="Oval 40"/>
            <p:cNvSpPr>
              <a:spLocks noChangeArrowheads="1"/>
            </p:cNvSpPr>
            <p:nvPr/>
          </p:nvSpPr>
          <p:spPr bwMode="gray">
            <a:xfrm rot="-772996">
              <a:off x="1549400" y="4343400"/>
              <a:ext cx="1133475" cy="609600"/>
            </a:xfrm>
            <a:prstGeom prst="ellipse">
              <a:avLst/>
            </a:prstGeom>
            <a:solidFill>
              <a:srgbClr xmlns:mc="http://schemas.openxmlformats.org/markup-compatibility/2006" xmlns:a14="http://schemas.microsoft.com/office/drawing/2010/main" val="0F2145" mc:Ignorable="">
                <a:alpha val="30196"/>
              </a:srgb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8214" name="Group 41"/>
            <p:cNvGrpSpPr>
              <a:grpSpLocks/>
            </p:cNvGrpSpPr>
            <p:nvPr/>
          </p:nvGrpSpPr>
          <p:grpSpPr bwMode="auto">
            <a:xfrm>
              <a:off x="1416186" y="3352800"/>
              <a:ext cx="1451421" cy="1441450"/>
              <a:chOff x="697" y="2112"/>
              <a:chExt cx="891" cy="860"/>
            </a:xfrm>
          </p:grpSpPr>
          <p:sp>
            <p:nvSpPr>
              <p:cNvPr id="8215" name="Oval 42"/>
              <p:cNvSpPr>
                <a:spLocks noChangeArrowheads="1"/>
              </p:cNvSpPr>
              <p:nvPr/>
            </p:nvSpPr>
            <p:spPr bwMode="gray">
              <a:xfrm>
                <a:off x="732" y="2112"/>
                <a:ext cx="842" cy="860"/>
              </a:xfrm>
              <a:prstGeom prst="ellipse">
                <a:avLst/>
              </a:prstGeom>
              <a:gradFill rotWithShape="1">
                <a:gsLst>
                  <a:gs pos="0">
                    <a:srgbClr xmlns:mc="http://schemas.openxmlformats.org/markup-compatibility/2006" xmlns:a14="http://schemas.microsoft.com/office/drawing/2010/main" val="636869" mc:Ignorable=""/>
                  </a:gs>
                  <a:gs pos="100000">
                    <a:srgbClr xmlns:mc="http://schemas.openxmlformats.org/markup-compatibility/2006" xmlns:a14="http://schemas.microsoft.com/office/drawing/2010/main" val="D6E1E2" mc:Ignorable="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8216" name="Oval 43"/>
              <p:cNvSpPr>
                <a:spLocks noChangeArrowheads="1"/>
              </p:cNvSpPr>
              <p:nvPr/>
            </p:nvSpPr>
            <p:spPr bwMode="gray">
              <a:xfrm>
                <a:off x="743" y="2117"/>
                <a:ext cx="821" cy="838"/>
              </a:xfrm>
              <a:prstGeom prst="ellipse">
                <a:avLst/>
              </a:prstGeom>
              <a:gradFill rotWithShape="1">
                <a:gsLst>
                  <a:gs pos="0">
                    <a:srgbClr xmlns:mc="http://schemas.openxmlformats.org/markup-compatibility/2006" xmlns:a14="http://schemas.microsoft.com/office/drawing/2010/main" val="D6E1E2" mc:Ignorable="">
                      <a:alpha val="0"/>
                    </a:srgbClr>
                  </a:gs>
                  <a:gs pos="100000">
                    <a:srgbClr xmlns:mc="http://schemas.openxmlformats.org/markup-compatibility/2006" xmlns:a14="http://schemas.microsoft.com/office/drawing/2010/main" val="F1F5F5" mc:Ignorable="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8217" name="Oval 44"/>
              <p:cNvSpPr>
                <a:spLocks noChangeArrowheads="1"/>
              </p:cNvSpPr>
              <p:nvPr/>
            </p:nvSpPr>
            <p:spPr bwMode="gray">
              <a:xfrm>
                <a:off x="751" y="2125"/>
                <a:ext cx="781" cy="784"/>
              </a:xfrm>
              <a:prstGeom prst="ellipse">
                <a:avLst/>
              </a:prstGeom>
              <a:gradFill rotWithShape="1">
                <a:gsLst>
                  <a:gs pos="0">
                    <a:srgbClr xmlns:mc="http://schemas.openxmlformats.org/markup-compatibility/2006" xmlns:a14="http://schemas.microsoft.com/office/drawing/2010/main" val="AAB2B3" mc:Ignorable=""/>
                  </a:gs>
                  <a:gs pos="100000">
                    <a:srgbClr xmlns:mc="http://schemas.openxmlformats.org/markup-compatibility/2006" xmlns:a14="http://schemas.microsoft.com/office/drawing/2010/main" val="D6E1E2" mc:Ignorable="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8218" name="Oval 45"/>
              <p:cNvSpPr>
                <a:spLocks noChangeArrowheads="1"/>
              </p:cNvSpPr>
              <p:nvPr/>
            </p:nvSpPr>
            <p:spPr bwMode="gray">
              <a:xfrm>
                <a:off x="795" y="2147"/>
                <a:ext cx="695" cy="636"/>
              </a:xfrm>
              <a:prstGeom prst="ellipse">
                <a:avLst/>
              </a:prstGeom>
              <a:gradFill rotWithShape="1">
                <a:gsLst>
                  <a:gs pos="0">
                    <a:srgbClr xmlns:mc="http://schemas.openxmlformats.org/markup-compatibility/2006" xmlns:a14="http://schemas.microsoft.com/office/drawing/2010/main" val="FFFFFF" mc:Ignorable=""/>
                  </a:gs>
                  <a:gs pos="100000">
                    <a:srgbClr xmlns:mc="http://schemas.openxmlformats.org/markup-compatibility/2006" xmlns:a14="http://schemas.microsoft.com/office/drawing/2010/main" val="D6E1E2" mc:Ignorable="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49" name="Text Box 46"/>
              <p:cNvSpPr txBox="1">
                <a:spLocks noChangeArrowheads="1"/>
              </p:cNvSpPr>
              <p:nvPr/>
            </p:nvSpPr>
            <p:spPr bwMode="gray">
              <a:xfrm>
                <a:off x="697" y="2415"/>
                <a:ext cx="891" cy="18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ru-RU" sz="2000" b="1" dirty="0">
                    <a:solidFill>
                      <a:schemeClr val="accent2">
                        <a:lumMod val="75000"/>
                      </a:schemeClr>
                    </a:solidFill>
                  </a:rPr>
                  <a:t>Электроника</a:t>
                </a:r>
                <a:endParaRPr lang="en-US" sz="2000" b="1" dirty="0">
                  <a:solidFill>
                    <a:schemeClr val="accent2">
                      <a:lumMod val="75000"/>
                    </a:schemeClr>
                  </a:solidFill>
                </a:endParaRPr>
              </a:p>
            </p:txBody>
          </p:sp>
        </p:grpSp>
      </p:grpSp>
      <p:grpSp>
        <p:nvGrpSpPr>
          <p:cNvPr id="8203" name="Группа 37"/>
          <p:cNvGrpSpPr>
            <a:grpSpLocks/>
          </p:cNvGrpSpPr>
          <p:nvPr/>
        </p:nvGrpSpPr>
        <p:grpSpPr bwMode="auto">
          <a:xfrm>
            <a:off x="1071563" y="2000250"/>
            <a:ext cx="1408112" cy="1600200"/>
            <a:chOff x="1473200" y="3352800"/>
            <a:chExt cx="1407438" cy="1600200"/>
          </a:xfrm>
        </p:grpSpPr>
        <p:sp>
          <p:nvSpPr>
            <p:cNvPr id="8206" name="Oval 40"/>
            <p:cNvSpPr>
              <a:spLocks noChangeArrowheads="1"/>
            </p:cNvSpPr>
            <p:nvPr/>
          </p:nvSpPr>
          <p:spPr bwMode="gray">
            <a:xfrm rot="-772996">
              <a:off x="1549400" y="4343400"/>
              <a:ext cx="1133475" cy="609600"/>
            </a:xfrm>
            <a:prstGeom prst="ellipse">
              <a:avLst/>
            </a:prstGeom>
            <a:solidFill>
              <a:srgbClr xmlns:mc="http://schemas.openxmlformats.org/markup-compatibility/2006" xmlns:a14="http://schemas.microsoft.com/office/drawing/2010/main" val="0F2145" mc:Ignorable="">
                <a:alpha val="30196"/>
              </a:srgb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8207" name="Group 41"/>
            <p:cNvGrpSpPr>
              <a:grpSpLocks/>
            </p:cNvGrpSpPr>
            <p:nvPr/>
          </p:nvGrpSpPr>
          <p:grpSpPr bwMode="auto">
            <a:xfrm>
              <a:off x="1473200" y="3352800"/>
              <a:ext cx="1407438" cy="1441450"/>
              <a:chOff x="732" y="2112"/>
              <a:chExt cx="864" cy="860"/>
            </a:xfrm>
          </p:grpSpPr>
          <p:sp>
            <p:nvSpPr>
              <p:cNvPr id="8208" name="Oval 42"/>
              <p:cNvSpPr>
                <a:spLocks noChangeArrowheads="1"/>
              </p:cNvSpPr>
              <p:nvPr/>
            </p:nvSpPr>
            <p:spPr bwMode="gray">
              <a:xfrm>
                <a:off x="732" y="2112"/>
                <a:ext cx="842" cy="860"/>
              </a:xfrm>
              <a:prstGeom prst="ellipse">
                <a:avLst/>
              </a:prstGeom>
              <a:gradFill rotWithShape="1">
                <a:gsLst>
                  <a:gs pos="0">
                    <a:srgbClr xmlns:mc="http://schemas.openxmlformats.org/markup-compatibility/2006" xmlns:a14="http://schemas.microsoft.com/office/drawing/2010/main" val="636869" mc:Ignorable=""/>
                  </a:gs>
                  <a:gs pos="100000">
                    <a:srgbClr xmlns:mc="http://schemas.openxmlformats.org/markup-compatibility/2006" xmlns:a14="http://schemas.microsoft.com/office/drawing/2010/main" val="D6E1E2" mc:Ignorable="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8209" name="Oval 43"/>
              <p:cNvSpPr>
                <a:spLocks noChangeArrowheads="1"/>
              </p:cNvSpPr>
              <p:nvPr/>
            </p:nvSpPr>
            <p:spPr bwMode="gray">
              <a:xfrm>
                <a:off x="743" y="2117"/>
                <a:ext cx="821" cy="838"/>
              </a:xfrm>
              <a:prstGeom prst="ellipse">
                <a:avLst/>
              </a:prstGeom>
              <a:gradFill rotWithShape="1">
                <a:gsLst>
                  <a:gs pos="0">
                    <a:srgbClr xmlns:mc="http://schemas.openxmlformats.org/markup-compatibility/2006" xmlns:a14="http://schemas.microsoft.com/office/drawing/2010/main" val="D6E1E2" mc:Ignorable="">
                      <a:alpha val="0"/>
                    </a:srgbClr>
                  </a:gs>
                  <a:gs pos="100000">
                    <a:srgbClr xmlns:mc="http://schemas.openxmlformats.org/markup-compatibility/2006" xmlns:a14="http://schemas.microsoft.com/office/drawing/2010/main" val="F1F5F5" mc:Ignorable="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8210" name="Oval 44"/>
              <p:cNvSpPr>
                <a:spLocks noChangeArrowheads="1"/>
              </p:cNvSpPr>
              <p:nvPr/>
            </p:nvSpPr>
            <p:spPr bwMode="gray">
              <a:xfrm>
                <a:off x="751" y="2125"/>
                <a:ext cx="781" cy="784"/>
              </a:xfrm>
              <a:prstGeom prst="ellipse">
                <a:avLst/>
              </a:prstGeom>
              <a:gradFill rotWithShape="1">
                <a:gsLst>
                  <a:gs pos="0">
                    <a:srgbClr xmlns:mc="http://schemas.openxmlformats.org/markup-compatibility/2006" xmlns:a14="http://schemas.microsoft.com/office/drawing/2010/main" val="AAB2B3" mc:Ignorable=""/>
                  </a:gs>
                  <a:gs pos="100000">
                    <a:srgbClr xmlns:mc="http://schemas.openxmlformats.org/markup-compatibility/2006" xmlns:a14="http://schemas.microsoft.com/office/drawing/2010/main" val="D6E1E2" mc:Ignorable="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8211" name="Oval 45"/>
              <p:cNvSpPr>
                <a:spLocks noChangeArrowheads="1"/>
              </p:cNvSpPr>
              <p:nvPr/>
            </p:nvSpPr>
            <p:spPr bwMode="gray">
              <a:xfrm>
                <a:off x="795" y="2147"/>
                <a:ext cx="695" cy="636"/>
              </a:xfrm>
              <a:prstGeom prst="ellipse">
                <a:avLst/>
              </a:prstGeom>
              <a:gradFill rotWithShape="1">
                <a:gsLst>
                  <a:gs pos="0">
                    <a:srgbClr xmlns:mc="http://schemas.openxmlformats.org/markup-compatibility/2006" xmlns:a14="http://schemas.microsoft.com/office/drawing/2010/main" val="FFFFFF" mc:Ignorable=""/>
                  </a:gs>
                  <a:gs pos="100000">
                    <a:srgbClr xmlns:mc="http://schemas.openxmlformats.org/markup-compatibility/2006" xmlns:a14="http://schemas.microsoft.com/office/drawing/2010/main" val="D6E1E2" mc:Ignorable="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70702" name="Text Box 46"/>
              <p:cNvSpPr txBox="1">
                <a:spLocks noChangeArrowheads="1"/>
              </p:cNvSpPr>
              <p:nvPr/>
            </p:nvSpPr>
            <p:spPr bwMode="gray">
              <a:xfrm>
                <a:off x="732" y="2410"/>
                <a:ext cx="864" cy="239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ru-RU" sz="2000" b="1" dirty="0">
                    <a:solidFill>
                      <a:schemeClr val="accent2">
                        <a:lumMod val="75000"/>
                      </a:schemeClr>
                    </a:solidFill>
                  </a:rPr>
                  <a:t>Биология</a:t>
                </a:r>
                <a:endParaRPr lang="en-US" sz="2000" b="1" dirty="0">
                  <a:solidFill>
                    <a:schemeClr val="accent2">
                      <a:lumMod val="75000"/>
                    </a:schemeClr>
                  </a:solidFill>
                </a:endParaRPr>
              </a:p>
            </p:txBody>
          </p:sp>
        </p:grpSp>
      </p:grpSp>
      <p:pic>
        <p:nvPicPr>
          <p:cNvPr id="70720" name="Picture 64" descr="Картинка 10 из 203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29322" y="1714488"/>
            <a:ext cx="2428892" cy="1543127"/>
          </a:xfrm>
          <a:prstGeom prst="rect">
            <a:avLst/>
          </a:prstGeom>
          <a:solidFill>
            <a:srgbClr xmlns:mc="http://schemas.openxmlformats.org/markup-compatibility/2006" xmlns:a14="http://schemas.microsoft.com/office/drawing/2010/main" val="FFFFFF" mc:Ignorable="">
              <a:shade val="85000"/>
            </a:srgbClr>
          </a:solidFill>
          <a:ln w="88900" cap="sq">
            <a:solidFill>
              <a:srgbClr xmlns:mc="http://schemas.openxmlformats.org/markup-compatibility/2006" xmlns:a14="http://schemas.microsoft.com/office/drawing/2010/main" val="FFFFFF" mc:Ignorable=""/>
            </a:solidFill>
            <a:miter lim="800000"/>
          </a:ln>
          <a:effectLst>
            <a:outerShdw blurRad="55000" dist="18000" dir="5400000" algn="tl" rotWithShape="0">
              <a:srgbClr xmlns:mc="http://schemas.openxmlformats.org/markup-compatibility/2006" xmlns:a14="http://schemas.microsoft.com/office/drawing/2010/main" val="000000" mc:Ignorable="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xmlns:mc="http://schemas.openxmlformats.org/markup-compatibility/2006" xmlns:a14="http://schemas.microsoft.com/office/drawing/2010/main" val="FFFFFF" mc:Ignorable=""/>
            </a:contourClr>
          </a:sp3d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285750" y="642938"/>
            <a:ext cx="4953000" cy="563562"/>
          </a:xfrm>
        </p:spPr>
        <p:txBody>
          <a:bodyPr/>
          <a:lstStyle/>
          <a:p>
            <a:r>
              <a:rPr lang="ru-RU" smtClean="0"/>
              <a:t>Третья научно-техническая революция</a:t>
            </a:r>
            <a:endParaRPr lang="en-US" smtClean="0"/>
          </a:p>
        </p:txBody>
      </p:sp>
      <p:sp>
        <p:nvSpPr>
          <p:cNvPr id="7171" name="AutoShape 3"/>
          <p:cNvSpPr>
            <a:spLocks noChangeArrowheads="1"/>
          </p:cNvSpPr>
          <p:nvPr/>
        </p:nvSpPr>
        <p:spPr bwMode="auto">
          <a:xfrm>
            <a:off x="6286500" y="3000375"/>
            <a:ext cx="2470150" cy="3214688"/>
          </a:xfrm>
          <a:prstGeom prst="roundRect">
            <a:avLst>
              <a:gd name="adj" fmla="val 16667"/>
            </a:avLst>
          </a:prstGeom>
          <a:noFill/>
          <a:ln w="3810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ru-RU">
              <a:latin typeface="Verdana" pitchFamily="34" charset="0"/>
            </a:endParaRPr>
          </a:p>
        </p:txBody>
      </p:sp>
      <p:sp>
        <p:nvSpPr>
          <p:cNvPr id="7172" name="AutoShape 5"/>
          <p:cNvSpPr>
            <a:spLocks noChangeArrowheads="1"/>
          </p:cNvSpPr>
          <p:nvPr/>
        </p:nvSpPr>
        <p:spPr bwMode="auto">
          <a:xfrm>
            <a:off x="1219200" y="3000375"/>
            <a:ext cx="2281238" cy="3286125"/>
          </a:xfrm>
          <a:prstGeom prst="roundRect">
            <a:avLst>
              <a:gd name="adj" fmla="val 16667"/>
            </a:avLst>
          </a:prstGeom>
          <a:noFill/>
          <a:ln w="3810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ru-RU">
              <a:latin typeface="Verdana" pitchFamily="34" charset="0"/>
            </a:endParaRPr>
          </a:p>
        </p:txBody>
      </p:sp>
      <p:sp>
        <p:nvSpPr>
          <p:cNvPr id="43014" name="Text Box 6"/>
          <p:cNvSpPr txBox="1">
            <a:spLocks noChangeArrowheads="1"/>
          </p:cNvSpPr>
          <p:nvPr/>
        </p:nvSpPr>
        <p:spPr bwMode="auto">
          <a:xfrm>
            <a:off x="1309688" y="3143250"/>
            <a:ext cx="2119312" cy="310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buFont typeface="Arial" pitchFamily="34" charset="0"/>
              <a:buChar char="•"/>
              <a:defRPr/>
            </a:pPr>
            <a:r>
              <a:rPr lang="ru-RU" sz="1400" dirty="0">
                <a:solidFill>
                  <a:srgbClr xmlns:mc="http://schemas.openxmlformats.org/markup-compatibility/2006" xmlns:a14="http://schemas.microsoft.com/office/drawing/2010/main" val="000000" mc:Ignorable=""/>
                </a:solidFill>
              </a:rPr>
              <a:t> </a:t>
            </a:r>
            <a:r>
              <a:rPr lang="ru-RU" sz="1400" dirty="0">
                <a:solidFill>
                  <a:schemeClr val="accent6">
                    <a:lumMod val="75000"/>
                  </a:schemeClr>
                </a:solidFill>
              </a:rPr>
              <a:t>Производство нетрадиционными способами новых материалов</a:t>
            </a:r>
          </a:p>
          <a:p>
            <a:pPr eaLnBrk="0" hangingPunct="0">
              <a:buFont typeface="Arial" pitchFamily="34" charset="0"/>
              <a:buChar char="•"/>
              <a:defRPr/>
            </a:pPr>
            <a:r>
              <a:rPr lang="ru-RU" sz="1400" dirty="0">
                <a:solidFill>
                  <a:schemeClr val="tx2">
                    <a:lumMod val="75000"/>
                  </a:schemeClr>
                </a:solidFill>
              </a:rPr>
              <a:t>Наноструктурные катализаторы</a:t>
            </a:r>
          </a:p>
          <a:p>
            <a:pPr eaLnBrk="0" hangingPunct="0">
              <a:buFont typeface="Arial" pitchFamily="34" charset="0"/>
              <a:buChar char="•"/>
              <a:defRPr/>
            </a:pPr>
            <a:r>
              <a:rPr lang="ru-RU" sz="1400" dirty="0">
                <a:solidFill>
                  <a:schemeClr val="accent6">
                    <a:lumMod val="75000"/>
                  </a:schemeClr>
                </a:solidFill>
              </a:rPr>
              <a:t>Авиакосмические продукты</a:t>
            </a:r>
          </a:p>
          <a:p>
            <a:pPr eaLnBrk="0" hangingPunct="0">
              <a:buFont typeface="Arial" pitchFamily="34" charset="0"/>
              <a:buChar char="•"/>
              <a:defRPr/>
            </a:pPr>
            <a:r>
              <a:rPr lang="ru-RU" sz="1400" dirty="0">
                <a:solidFill>
                  <a:schemeClr val="tx2">
                    <a:lumMod val="75000"/>
                  </a:schemeClr>
                </a:solidFill>
              </a:rPr>
              <a:t>Экономия энергии света</a:t>
            </a:r>
          </a:p>
          <a:p>
            <a:pPr eaLnBrk="0" hangingPunct="0">
              <a:buFont typeface="Arial" pitchFamily="34" charset="0"/>
              <a:buChar char="•"/>
              <a:defRPr/>
            </a:pPr>
            <a:r>
              <a:rPr lang="ru-RU" sz="1400" dirty="0">
                <a:solidFill>
                  <a:schemeClr val="accent6">
                    <a:lumMod val="75000"/>
                  </a:schemeClr>
                </a:solidFill>
              </a:rPr>
              <a:t>Полупроводниковая промышленность</a:t>
            </a:r>
            <a:endParaRPr lang="en-US" sz="1400" dirty="0">
              <a:solidFill>
                <a:schemeClr val="accent6">
                  <a:lumMod val="75000"/>
                </a:schemeClr>
              </a:solidFill>
            </a:endParaRPr>
          </a:p>
          <a:p>
            <a:pPr eaLnBrk="0" hangingPunct="0">
              <a:buFont typeface="Arial" pitchFamily="34" charset="0"/>
              <a:buChar char="•"/>
              <a:defRPr/>
            </a:pPr>
            <a:r>
              <a:rPr lang="ru-RU" sz="1400" dirty="0">
                <a:solidFill>
                  <a:schemeClr val="accent5">
                    <a:lumMod val="50000"/>
                  </a:schemeClr>
                </a:solidFill>
              </a:rPr>
              <a:t>Фармацевтическая промышленность</a:t>
            </a:r>
            <a:endParaRPr lang="en-US" sz="14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43016" name="Freeform 8"/>
          <p:cNvSpPr>
            <a:spLocks/>
          </p:cNvSpPr>
          <p:nvPr/>
        </p:nvSpPr>
        <p:spPr bwMode="gray">
          <a:xfrm>
            <a:off x="3500438" y="3286125"/>
            <a:ext cx="1065212" cy="1185863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31765"/>
                  <a:invGamma/>
                </a:schemeClr>
              </a:gs>
            </a:gsLst>
            <a:lin ang="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175" name="AutoShape 9"/>
          <p:cNvSpPr>
            <a:spLocks noChangeAspect="1" noChangeArrowheads="1" noTextEdit="1"/>
          </p:cNvSpPr>
          <p:nvPr/>
        </p:nvSpPr>
        <p:spPr bwMode="gray">
          <a:xfrm flipH="1">
            <a:off x="4733925" y="3302000"/>
            <a:ext cx="857250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018" name="Freeform 10"/>
          <p:cNvSpPr>
            <a:spLocks/>
          </p:cNvSpPr>
          <p:nvPr/>
        </p:nvSpPr>
        <p:spPr bwMode="gray">
          <a:xfrm flipH="1">
            <a:off x="4738688" y="3305175"/>
            <a:ext cx="1547812" cy="1185863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31765"/>
                  <a:invGamma/>
                </a:schemeClr>
              </a:gs>
            </a:gsLst>
            <a:lin ang="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grpSp>
        <p:nvGrpSpPr>
          <p:cNvPr id="7177" name="Group 11"/>
          <p:cNvGrpSpPr>
            <a:grpSpLocks/>
          </p:cNvGrpSpPr>
          <p:nvPr/>
        </p:nvGrpSpPr>
        <p:grpSpPr bwMode="auto">
          <a:xfrm>
            <a:off x="3016250" y="1752600"/>
            <a:ext cx="2827338" cy="1528763"/>
            <a:chOff x="1997" y="1314"/>
            <a:chExt cx="1889" cy="1009"/>
          </a:xfrm>
        </p:grpSpPr>
        <p:grpSp>
          <p:nvGrpSpPr>
            <p:cNvPr id="7194" name="Group 12"/>
            <p:cNvGrpSpPr>
              <a:grpSpLocks/>
            </p:cNvGrpSpPr>
            <p:nvPr/>
          </p:nvGrpSpPr>
          <p:grpSpPr bwMode="auto">
            <a:xfrm>
              <a:off x="1997" y="1404"/>
              <a:ext cx="1889" cy="919"/>
              <a:chOff x="1973" y="1027"/>
              <a:chExt cx="1926" cy="937"/>
            </a:xfrm>
          </p:grpSpPr>
          <p:sp>
            <p:nvSpPr>
              <p:cNvPr id="43021" name="Oval 13"/>
              <p:cNvSpPr>
                <a:spLocks noChangeArrowheads="1"/>
              </p:cNvSpPr>
              <p:nvPr/>
            </p:nvSpPr>
            <p:spPr bwMode="gray">
              <a:xfrm>
                <a:off x="1994" y="1057"/>
                <a:ext cx="1905" cy="907"/>
              </a:xfrm>
              <a:prstGeom prst="ellipse">
                <a:avLst/>
              </a:prstGeom>
              <a:gradFill rotWithShape="1">
                <a:gsLst>
                  <a:gs pos="0">
                    <a:schemeClr val="hlink"/>
                  </a:gs>
                  <a:gs pos="100000">
                    <a:schemeClr val="hlink">
                      <a:gamma/>
                      <a:shade val="48627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3022" name="Oval 14"/>
              <p:cNvSpPr>
                <a:spLocks noChangeArrowheads="1"/>
              </p:cNvSpPr>
              <p:nvPr/>
            </p:nvSpPr>
            <p:spPr bwMode="gray">
              <a:xfrm>
                <a:off x="1973" y="1027"/>
                <a:ext cx="1905" cy="907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44314"/>
                      <a:invGamma/>
                    </a:schemeClr>
                  </a:gs>
                  <a:gs pos="100000">
                    <a:schemeClr val="folHlink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43023" name="Oval 15"/>
            <p:cNvSpPr>
              <a:spLocks noChangeArrowheads="1"/>
            </p:cNvSpPr>
            <p:nvPr/>
          </p:nvSpPr>
          <p:spPr bwMode="gray">
            <a:xfrm>
              <a:off x="2086" y="1314"/>
              <a:ext cx="1691" cy="845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3024" name="Oval 16"/>
            <p:cNvSpPr>
              <a:spLocks noChangeArrowheads="1"/>
            </p:cNvSpPr>
            <p:nvPr/>
          </p:nvSpPr>
          <p:spPr bwMode="gray">
            <a:xfrm>
              <a:off x="2108" y="1319"/>
              <a:ext cx="1649" cy="82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34902"/>
                    <a:invGamma/>
                  </a:schemeClr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3025" name="Oval 17"/>
            <p:cNvSpPr>
              <a:spLocks noChangeArrowheads="1"/>
            </p:cNvSpPr>
            <p:nvPr/>
          </p:nvSpPr>
          <p:spPr bwMode="gray">
            <a:xfrm>
              <a:off x="2125" y="1327"/>
              <a:ext cx="1570" cy="770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79216"/>
                    <a:invGamma/>
                  </a:schemeClr>
                </a:gs>
                <a:gs pos="100000">
                  <a:schemeClr val="accent1">
                    <a:alpha val="48000"/>
                  </a:schemeClr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3026" name="Oval 18"/>
            <p:cNvSpPr>
              <a:spLocks noChangeArrowheads="1"/>
            </p:cNvSpPr>
            <p:nvPr/>
          </p:nvSpPr>
          <p:spPr bwMode="gray">
            <a:xfrm>
              <a:off x="2208" y="1344"/>
              <a:ext cx="1382" cy="623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</a:schemeClr>
                </a:gs>
                <a:gs pos="100000">
                  <a:schemeClr val="accent1">
                    <a:alpha val="38000"/>
                  </a:schemeClr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7178" name="Text Box 19"/>
          <p:cNvSpPr txBox="1">
            <a:spLocks noChangeArrowheads="1"/>
          </p:cNvSpPr>
          <p:nvPr/>
        </p:nvSpPr>
        <p:spPr bwMode="auto">
          <a:xfrm>
            <a:off x="3500438" y="2071688"/>
            <a:ext cx="2043112" cy="4619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ru-RU" sz="2400" b="1">
                <a:solidFill>
                  <a:srgbClr xmlns:mc="http://schemas.openxmlformats.org/markup-compatibility/2006" xmlns:a14="http://schemas.microsoft.com/office/drawing/2010/main" val="000000" mc:Ignorable=""/>
                </a:solidFill>
              </a:rPr>
              <a:t>Достижения</a:t>
            </a:r>
            <a:endParaRPr lang="en-US" sz="1400">
              <a:solidFill>
                <a:srgbClr xmlns:mc="http://schemas.openxmlformats.org/markup-compatibility/2006" xmlns:a14="http://schemas.microsoft.com/office/drawing/2010/main" val="000000" mc:Ignorable=""/>
              </a:solidFill>
            </a:endParaRPr>
          </a:p>
        </p:txBody>
      </p:sp>
      <p:sp>
        <p:nvSpPr>
          <p:cNvPr id="7179" name="Text Box 20"/>
          <p:cNvSpPr txBox="1">
            <a:spLocks noChangeArrowheads="1"/>
          </p:cNvSpPr>
          <p:nvPr/>
        </p:nvSpPr>
        <p:spPr bwMode="auto">
          <a:xfrm>
            <a:off x="5643563" y="357188"/>
            <a:ext cx="32988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>
                <a:solidFill>
                  <a:schemeClr val="accent2"/>
                </a:solidFill>
              </a:rPr>
              <a:t>Нанотехнология – это не только научно-технические достижения</a:t>
            </a:r>
            <a:endParaRPr lang="en-US" sz="1600">
              <a:solidFill>
                <a:schemeClr val="accent2"/>
              </a:solidFill>
            </a:endParaRPr>
          </a:p>
        </p:txBody>
      </p:sp>
      <p:sp>
        <p:nvSpPr>
          <p:cNvPr id="43031" name="Text Box 23"/>
          <p:cNvSpPr txBox="1">
            <a:spLocks noChangeArrowheads="1"/>
          </p:cNvSpPr>
          <p:nvPr/>
        </p:nvSpPr>
        <p:spPr bwMode="auto">
          <a:xfrm>
            <a:off x="6399213" y="3143250"/>
            <a:ext cx="2357437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buFont typeface="Arial" pitchFamily="34" charset="0"/>
              <a:buChar char="•"/>
              <a:defRPr/>
            </a:pPr>
            <a:r>
              <a:rPr lang="ru-RU" sz="1400" dirty="0">
                <a:solidFill>
                  <a:schemeClr val="accent5">
                    <a:lumMod val="50000"/>
                  </a:schemeClr>
                </a:solidFill>
              </a:rPr>
              <a:t>Социальные проблемы (слежка, контроль тела и сознания)</a:t>
            </a:r>
          </a:p>
          <a:p>
            <a:pPr eaLnBrk="0" hangingPunct="0">
              <a:buFont typeface="Arial" pitchFamily="34" charset="0"/>
              <a:buChar char="•"/>
              <a:defRPr/>
            </a:pPr>
            <a:r>
              <a:rPr lang="ru-RU" sz="1400" dirty="0">
                <a:solidFill>
                  <a:schemeClr val="accent6">
                    <a:lumMod val="75000"/>
                  </a:schemeClr>
                </a:solidFill>
              </a:rPr>
              <a:t> Политические и экономические проблемы (вооружение, терроризм)</a:t>
            </a:r>
          </a:p>
          <a:p>
            <a:pPr eaLnBrk="0" hangingPunct="0">
              <a:buFont typeface="Arial" pitchFamily="34" charset="0"/>
              <a:buChar char="•"/>
              <a:defRPr/>
            </a:pPr>
            <a:r>
              <a:rPr lang="ru-RU" sz="1400" dirty="0">
                <a:solidFill>
                  <a:schemeClr val="accent1">
                    <a:lumMod val="75000"/>
                  </a:schemeClr>
                </a:solidFill>
              </a:rPr>
              <a:t>Потребность только в высококвалифицированных специалистах (безработица)</a:t>
            </a:r>
          </a:p>
          <a:p>
            <a:pPr eaLnBrk="0" hangingPunct="0">
              <a:buFont typeface="Arial" pitchFamily="34" charset="0"/>
              <a:buChar char="•"/>
              <a:defRPr/>
            </a:pPr>
            <a:r>
              <a:rPr lang="ru-RU" sz="1400" dirty="0">
                <a:solidFill>
                  <a:schemeClr val="accent6">
                    <a:lumMod val="75000"/>
                  </a:schemeClr>
                </a:solidFill>
              </a:rPr>
              <a:t>Экологические проблемы</a:t>
            </a:r>
            <a:endParaRPr lang="en-US" sz="14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7181" name="TextBox 22"/>
          <p:cNvSpPr txBox="1">
            <a:spLocks noChangeArrowheads="1"/>
          </p:cNvSpPr>
          <p:nvPr/>
        </p:nvSpPr>
        <p:spPr bwMode="auto">
          <a:xfrm>
            <a:off x="142875" y="3357563"/>
            <a:ext cx="1214438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>
                <a:solidFill>
                  <a:srgbClr xmlns:mc="http://schemas.openxmlformats.org/markup-compatibility/2006" xmlns:a14="http://schemas.microsoft.com/office/drawing/2010/main" val="FF0000" mc:Ignorable=""/>
                </a:solidFill>
              </a:rPr>
              <a:t>340 млрд.</a:t>
            </a:r>
            <a:r>
              <a:rPr lang="en-US" sz="1400">
                <a:solidFill>
                  <a:srgbClr xmlns:mc="http://schemas.openxmlformats.org/markup-compatibility/2006" xmlns:a14="http://schemas.microsoft.com/office/drawing/2010/main" val="FF0000" mc:Ignorable=""/>
                </a:solidFill>
              </a:rPr>
              <a:t>$</a:t>
            </a:r>
            <a:endParaRPr lang="ru-RU" sz="1400">
              <a:solidFill>
                <a:srgbClr xmlns:mc="http://schemas.openxmlformats.org/markup-compatibility/2006" xmlns:a14="http://schemas.microsoft.com/office/drawing/2010/main" val="FF0000" mc:Ignorable=""/>
              </a:solidFill>
            </a:endParaRPr>
          </a:p>
        </p:txBody>
      </p:sp>
      <p:sp>
        <p:nvSpPr>
          <p:cNvPr id="7182" name="TextBox 23"/>
          <p:cNvSpPr txBox="1">
            <a:spLocks noChangeArrowheads="1"/>
          </p:cNvSpPr>
          <p:nvPr/>
        </p:nvSpPr>
        <p:spPr bwMode="auto">
          <a:xfrm>
            <a:off x="142875" y="4071938"/>
            <a:ext cx="1214438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>
                <a:solidFill>
                  <a:srgbClr xmlns:mc="http://schemas.openxmlformats.org/markup-compatibility/2006" xmlns:a14="http://schemas.microsoft.com/office/drawing/2010/main" val="FF0000" mc:Ignorable=""/>
                </a:solidFill>
              </a:rPr>
              <a:t>10</a:t>
            </a:r>
            <a:r>
              <a:rPr lang="ru-RU" sz="1400">
                <a:solidFill>
                  <a:srgbClr xmlns:mc="http://schemas.openxmlformats.org/markup-compatibility/2006" xmlns:a14="http://schemas.microsoft.com/office/drawing/2010/main" val="FF0000" mc:Ignorable=""/>
                </a:solidFill>
              </a:rPr>
              <a:t>0 млрд.</a:t>
            </a:r>
            <a:r>
              <a:rPr lang="en-US" sz="1400">
                <a:solidFill>
                  <a:srgbClr xmlns:mc="http://schemas.openxmlformats.org/markup-compatibility/2006" xmlns:a14="http://schemas.microsoft.com/office/drawing/2010/main" val="FF0000" mc:Ignorable=""/>
                </a:solidFill>
              </a:rPr>
              <a:t>$</a:t>
            </a:r>
            <a:endParaRPr lang="ru-RU" sz="1400">
              <a:solidFill>
                <a:srgbClr xmlns:mc="http://schemas.openxmlformats.org/markup-compatibility/2006" xmlns:a14="http://schemas.microsoft.com/office/drawing/2010/main" val="FF0000" mc:Ignorable=""/>
              </a:solidFill>
            </a:endParaRPr>
          </a:p>
        </p:txBody>
      </p:sp>
      <p:sp>
        <p:nvSpPr>
          <p:cNvPr id="7183" name="TextBox 32"/>
          <p:cNvSpPr txBox="1">
            <a:spLocks noChangeArrowheads="1"/>
          </p:cNvSpPr>
          <p:nvPr/>
        </p:nvSpPr>
        <p:spPr bwMode="auto">
          <a:xfrm>
            <a:off x="214313" y="4500563"/>
            <a:ext cx="121443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>
                <a:solidFill>
                  <a:srgbClr xmlns:mc="http://schemas.openxmlformats.org/markup-compatibility/2006" xmlns:a14="http://schemas.microsoft.com/office/drawing/2010/main" val="FF0000" mc:Ignorable=""/>
                </a:solidFill>
              </a:rPr>
              <a:t>70 </a:t>
            </a:r>
            <a:r>
              <a:rPr lang="ru-RU" sz="1400">
                <a:solidFill>
                  <a:srgbClr xmlns:mc="http://schemas.openxmlformats.org/markup-compatibility/2006" xmlns:a14="http://schemas.microsoft.com/office/drawing/2010/main" val="FF0000" mc:Ignorable=""/>
                </a:solidFill>
              </a:rPr>
              <a:t>млрд.</a:t>
            </a:r>
            <a:r>
              <a:rPr lang="en-US" sz="1400">
                <a:solidFill>
                  <a:srgbClr xmlns:mc="http://schemas.openxmlformats.org/markup-compatibility/2006" xmlns:a14="http://schemas.microsoft.com/office/drawing/2010/main" val="FF0000" mc:Ignorable=""/>
                </a:solidFill>
              </a:rPr>
              <a:t>$</a:t>
            </a:r>
            <a:endParaRPr lang="ru-RU" sz="1400">
              <a:solidFill>
                <a:srgbClr xmlns:mc="http://schemas.openxmlformats.org/markup-compatibility/2006" xmlns:a14="http://schemas.microsoft.com/office/drawing/2010/main" val="FF0000" mc:Ignorable=""/>
              </a:solidFill>
            </a:endParaRPr>
          </a:p>
        </p:txBody>
      </p:sp>
      <p:sp>
        <p:nvSpPr>
          <p:cNvPr id="7184" name="TextBox 33"/>
          <p:cNvSpPr txBox="1">
            <a:spLocks noChangeArrowheads="1"/>
          </p:cNvSpPr>
          <p:nvPr/>
        </p:nvSpPr>
        <p:spPr bwMode="auto">
          <a:xfrm>
            <a:off x="142875" y="4857750"/>
            <a:ext cx="1214438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>
                <a:solidFill>
                  <a:srgbClr xmlns:mc="http://schemas.openxmlformats.org/markup-compatibility/2006" xmlns:a14="http://schemas.microsoft.com/office/drawing/2010/main" val="FF0000" mc:Ignorable=""/>
                </a:solidFill>
              </a:rPr>
              <a:t>100 млрд.</a:t>
            </a:r>
            <a:r>
              <a:rPr lang="en-US" sz="1400">
                <a:solidFill>
                  <a:srgbClr xmlns:mc="http://schemas.openxmlformats.org/markup-compatibility/2006" xmlns:a14="http://schemas.microsoft.com/office/drawing/2010/main" val="FF0000" mc:Ignorable=""/>
                </a:solidFill>
              </a:rPr>
              <a:t>$</a:t>
            </a:r>
            <a:endParaRPr lang="ru-RU" sz="1400">
              <a:solidFill>
                <a:srgbClr xmlns:mc="http://schemas.openxmlformats.org/markup-compatibility/2006" xmlns:a14="http://schemas.microsoft.com/office/drawing/2010/main" val="FF0000" mc:Ignorable=""/>
              </a:solidFill>
            </a:endParaRPr>
          </a:p>
        </p:txBody>
      </p:sp>
      <p:sp>
        <p:nvSpPr>
          <p:cNvPr id="7185" name="TextBox 34"/>
          <p:cNvSpPr txBox="1">
            <a:spLocks noChangeArrowheads="1"/>
          </p:cNvSpPr>
          <p:nvPr/>
        </p:nvSpPr>
        <p:spPr bwMode="auto">
          <a:xfrm>
            <a:off x="142875" y="5286375"/>
            <a:ext cx="1214438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>
                <a:solidFill>
                  <a:srgbClr xmlns:mc="http://schemas.openxmlformats.org/markup-compatibility/2006" xmlns:a14="http://schemas.microsoft.com/office/drawing/2010/main" val="FF0000" mc:Ignorable=""/>
                </a:solidFill>
              </a:rPr>
              <a:t>3</a:t>
            </a:r>
            <a:r>
              <a:rPr lang="en-US" sz="1400">
                <a:solidFill>
                  <a:srgbClr xmlns:mc="http://schemas.openxmlformats.org/markup-compatibility/2006" xmlns:a14="http://schemas.microsoft.com/office/drawing/2010/main" val="FF0000" mc:Ignorable=""/>
                </a:solidFill>
              </a:rPr>
              <a:t>0</a:t>
            </a:r>
            <a:r>
              <a:rPr lang="ru-RU" sz="1400">
                <a:solidFill>
                  <a:srgbClr xmlns:mc="http://schemas.openxmlformats.org/markup-compatibility/2006" xmlns:a14="http://schemas.microsoft.com/office/drawing/2010/main" val="FF0000" mc:Ignorable=""/>
                </a:solidFill>
              </a:rPr>
              <a:t>0 млрд.</a:t>
            </a:r>
            <a:r>
              <a:rPr lang="en-US" sz="1400">
                <a:solidFill>
                  <a:srgbClr xmlns:mc="http://schemas.openxmlformats.org/markup-compatibility/2006" xmlns:a14="http://schemas.microsoft.com/office/drawing/2010/main" val="FF0000" mc:Ignorable=""/>
                </a:solidFill>
              </a:rPr>
              <a:t>$</a:t>
            </a:r>
            <a:endParaRPr lang="ru-RU" sz="1400">
              <a:solidFill>
                <a:srgbClr xmlns:mc="http://schemas.openxmlformats.org/markup-compatibility/2006" xmlns:a14="http://schemas.microsoft.com/office/drawing/2010/main" val="FF0000" mc:Ignorable=""/>
              </a:solidFill>
            </a:endParaRPr>
          </a:p>
        </p:txBody>
      </p:sp>
      <p:sp>
        <p:nvSpPr>
          <p:cNvPr id="7186" name="TextBox 35"/>
          <p:cNvSpPr txBox="1">
            <a:spLocks noChangeArrowheads="1"/>
          </p:cNvSpPr>
          <p:nvPr/>
        </p:nvSpPr>
        <p:spPr bwMode="auto">
          <a:xfrm>
            <a:off x="142875" y="5715000"/>
            <a:ext cx="1214438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>
                <a:solidFill>
                  <a:srgbClr xmlns:mc="http://schemas.openxmlformats.org/markup-compatibility/2006" xmlns:a14="http://schemas.microsoft.com/office/drawing/2010/main" val="FF0000" mc:Ignorable=""/>
                </a:solidFill>
              </a:rPr>
              <a:t>180 млрд.</a:t>
            </a:r>
            <a:r>
              <a:rPr lang="en-US" sz="1400">
                <a:solidFill>
                  <a:srgbClr xmlns:mc="http://schemas.openxmlformats.org/markup-compatibility/2006" xmlns:a14="http://schemas.microsoft.com/office/drawing/2010/main" val="FF0000" mc:Ignorable=""/>
                </a:solidFill>
              </a:rPr>
              <a:t>$</a:t>
            </a:r>
            <a:endParaRPr lang="ru-RU" sz="1400">
              <a:solidFill>
                <a:srgbClr xmlns:mc="http://schemas.openxmlformats.org/markup-compatibility/2006" xmlns:a14="http://schemas.microsoft.com/office/drawing/2010/main" val="FF0000" mc:Ignorable=""/>
              </a:solidFill>
            </a:endParaRPr>
          </a:p>
        </p:txBody>
      </p:sp>
      <p:pic>
        <p:nvPicPr>
          <p:cNvPr id="43037" name="Picture 29" descr="Картинка 57 из 1580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86578" y="1071546"/>
            <a:ext cx="2086381" cy="1428760"/>
          </a:xfrm>
          <a:prstGeom prst="snip2DiagRect">
            <a:avLst/>
          </a:prstGeom>
          <a:solidFill>
            <a:srgbClr xmlns:mc="http://schemas.openxmlformats.org/markup-compatibility/2006" xmlns:a14="http://schemas.microsoft.com/office/drawing/2010/main" val="FFFFFF" mc:Ignorable="">
              <a:shade val="85000"/>
            </a:srgbClr>
          </a:solidFill>
          <a:ln w="88900" cap="sq">
            <a:solidFill>
              <a:srgbClr xmlns:mc="http://schemas.openxmlformats.org/markup-compatibility/2006" xmlns:a14="http://schemas.microsoft.com/office/drawing/2010/main" val="FFFFFF" mc:Ignorable=""/>
            </a:solidFill>
            <a:miter lim="800000"/>
          </a:ln>
          <a:effectLst>
            <a:outerShdw blurRad="88900" algn="tl" rotWithShape="0">
              <a:srgbClr xmlns:mc="http://schemas.openxmlformats.org/markup-compatibility/2006" xmlns:a14="http://schemas.microsoft.com/office/drawing/2010/main" val="000000" mc:Ignorable="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xmlns:mc="http://schemas.openxmlformats.org/markup-compatibility/2006" xmlns:a14="http://schemas.microsoft.com/office/drawing/2010/main" val="FFFFFF" mc:Ignorable=""/>
            </a:contourClr>
          </a:sp3d>
        </p:spPr>
      </p:pic>
      <p:pic>
        <p:nvPicPr>
          <p:cNvPr id="43041" name="Picture 33" descr="Картинка 43 из 1000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00760" y="1428736"/>
            <a:ext cx="2000264" cy="1452586"/>
          </a:xfrm>
          <a:prstGeom prst="snip2DiagRect">
            <a:avLst/>
          </a:prstGeom>
          <a:solidFill>
            <a:srgbClr xmlns:mc="http://schemas.openxmlformats.org/markup-compatibility/2006" xmlns:a14="http://schemas.microsoft.com/office/drawing/2010/main" val="FFFFFF" mc:Ignorable="">
              <a:shade val="85000"/>
            </a:srgbClr>
          </a:solidFill>
          <a:ln w="88900" cap="sq">
            <a:solidFill>
              <a:srgbClr xmlns:mc="http://schemas.openxmlformats.org/markup-compatibility/2006" xmlns:a14="http://schemas.microsoft.com/office/drawing/2010/main" val="FFFFFF" mc:Ignorable=""/>
            </a:solidFill>
            <a:miter lim="800000"/>
          </a:ln>
          <a:effectLst>
            <a:outerShdw blurRad="88900" algn="tl" rotWithShape="0">
              <a:srgbClr xmlns:mc="http://schemas.openxmlformats.org/markup-compatibility/2006" xmlns:a14="http://schemas.microsoft.com/office/drawing/2010/main" val="000000" mc:Ignorable="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xmlns:mc="http://schemas.openxmlformats.org/markup-compatibility/2006" xmlns:a14="http://schemas.microsoft.com/office/drawing/2010/main" val="FFFFFF" mc:Ignorable=""/>
            </a:contourClr>
          </a:sp3d>
        </p:spPr>
      </p:pic>
      <p:pic>
        <p:nvPicPr>
          <p:cNvPr id="43039" name="Picture 31" descr="Картинка 93 из 203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57158" y="1571612"/>
            <a:ext cx="1643074" cy="1232306"/>
          </a:xfrm>
          <a:prstGeom prst="snip2DiagRect">
            <a:avLst/>
          </a:prstGeom>
          <a:solidFill>
            <a:srgbClr xmlns:mc="http://schemas.openxmlformats.org/markup-compatibility/2006" xmlns:a14="http://schemas.microsoft.com/office/drawing/2010/main" val="FFFFFF" mc:Ignorable="">
              <a:shade val="85000"/>
            </a:srgbClr>
          </a:solidFill>
          <a:ln w="88900" cap="sq">
            <a:solidFill>
              <a:srgbClr xmlns:mc="http://schemas.openxmlformats.org/markup-compatibility/2006" xmlns:a14="http://schemas.microsoft.com/office/drawing/2010/main" val="FFFFFF" mc:Ignorable=""/>
            </a:solidFill>
            <a:miter lim="800000"/>
          </a:ln>
          <a:effectLst>
            <a:outerShdw blurRad="88900" algn="tl" rotWithShape="0">
              <a:srgbClr xmlns:mc="http://schemas.openxmlformats.org/markup-compatibility/2006" xmlns:a14="http://schemas.microsoft.com/office/drawing/2010/main" val="000000" mc:Ignorable="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xmlns:mc="http://schemas.openxmlformats.org/markup-compatibility/2006" xmlns:a14="http://schemas.microsoft.com/office/drawing/2010/main" val="FFFFFF" mc:Ignorable=""/>
            </a:contourClr>
          </a:sp3d>
        </p:spPr>
      </p:pic>
      <p:pic>
        <p:nvPicPr>
          <p:cNvPr id="2" name="Picture 2" descr="http://im6-tub.yandex.net/i?id=98552102&amp;tov=6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428728" y="1785926"/>
            <a:ext cx="1520968" cy="1128712"/>
          </a:xfrm>
          <a:prstGeom prst="snip2DiagRect">
            <a:avLst/>
          </a:prstGeom>
          <a:solidFill>
            <a:srgbClr xmlns:mc="http://schemas.openxmlformats.org/markup-compatibility/2006" xmlns:a14="http://schemas.microsoft.com/office/drawing/2010/main" val="FFFFFF" mc:Ignorable="">
              <a:shade val="85000"/>
            </a:srgbClr>
          </a:solidFill>
          <a:ln w="88900" cap="sq">
            <a:solidFill>
              <a:srgbClr xmlns:mc="http://schemas.openxmlformats.org/markup-compatibility/2006" xmlns:a14="http://schemas.microsoft.com/office/drawing/2010/main" val="FFFFFF" mc:Ignorable=""/>
            </a:solidFill>
            <a:miter lim="800000"/>
          </a:ln>
          <a:effectLst>
            <a:outerShdw blurRad="88900" algn="tl" rotWithShape="0">
              <a:srgbClr xmlns:mc="http://schemas.openxmlformats.org/markup-compatibility/2006" xmlns:a14="http://schemas.microsoft.com/office/drawing/2010/main" val="000000" mc:Ignorable="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xmlns:mc="http://schemas.openxmlformats.org/markup-compatibility/2006" xmlns:a14="http://schemas.microsoft.com/office/drawing/2010/main" val="FFFFFF" mc:Ignorable=""/>
            </a:contourClr>
          </a:sp3d>
        </p:spPr>
      </p:pic>
      <p:pic>
        <p:nvPicPr>
          <p:cNvPr id="3" name="Picture 4" descr="http://im5-tub.yandex.net/i?id=8824070&amp;tov=5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857620" y="4500570"/>
            <a:ext cx="1428760" cy="1047751"/>
          </a:xfrm>
          <a:prstGeom prst="snip2DiagRect">
            <a:avLst/>
          </a:prstGeom>
          <a:solidFill>
            <a:srgbClr xmlns:mc="http://schemas.openxmlformats.org/markup-compatibility/2006" xmlns:a14="http://schemas.microsoft.com/office/drawing/2010/main" val="FFFFFF" mc:Ignorable="">
              <a:shade val="85000"/>
            </a:srgbClr>
          </a:solidFill>
          <a:ln w="88900" cap="sq">
            <a:solidFill>
              <a:srgbClr xmlns:mc="http://schemas.openxmlformats.org/markup-compatibility/2006" xmlns:a14="http://schemas.microsoft.com/office/drawing/2010/main" val="FFFFFF" mc:Ignorable=""/>
            </a:solidFill>
            <a:miter lim="800000"/>
          </a:ln>
          <a:effectLst>
            <a:outerShdw blurRad="88900" algn="tl" rotWithShape="0">
              <a:srgbClr xmlns:mc="http://schemas.openxmlformats.org/markup-compatibility/2006" xmlns:a14="http://schemas.microsoft.com/office/drawing/2010/main" val="000000" mc:Ignorable="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xmlns:mc="http://schemas.openxmlformats.org/markup-compatibility/2006" xmlns:a14="http://schemas.microsoft.com/office/drawing/2010/main" val="FFFFFF" mc:Ignorable=""/>
            </a:contourClr>
          </a:sp3d>
        </p:spPr>
      </p:pic>
      <p:pic>
        <p:nvPicPr>
          <p:cNvPr id="7176" name="Picture 8" descr="http://im7-tub.yandex.net/i?id=99339977&amp;tov=7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357686" y="5143512"/>
            <a:ext cx="1532811" cy="1000132"/>
          </a:xfrm>
          <a:prstGeom prst="snip2DiagRect">
            <a:avLst/>
          </a:prstGeom>
          <a:solidFill>
            <a:srgbClr xmlns:mc="http://schemas.openxmlformats.org/markup-compatibility/2006" xmlns:a14="http://schemas.microsoft.com/office/drawing/2010/main" val="FFFFFF" mc:Ignorable="">
              <a:shade val="85000"/>
            </a:srgbClr>
          </a:solidFill>
          <a:ln w="88900" cap="sq">
            <a:solidFill>
              <a:srgbClr xmlns:mc="http://schemas.openxmlformats.org/markup-compatibility/2006" xmlns:a14="http://schemas.microsoft.com/office/drawing/2010/main" val="FFFFFF" mc:Ignorable=""/>
            </a:solidFill>
            <a:miter lim="800000"/>
          </a:ln>
          <a:effectLst>
            <a:outerShdw blurRad="88900" algn="tl" rotWithShape="0">
              <a:srgbClr xmlns:mc="http://schemas.openxmlformats.org/markup-compatibility/2006" xmlns:a14="http://schemas.microsoft.com/office/drawing/2010/main" val="000000" mc:Ignorable="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xmlns:mc="http://schemas.openxmlformats.org/markup-compatibility/2006" xmlns:a14="http://schemas.microsoft.com/office/drawing/2010/main" val="FFFFFF" mc:Ignorable=""/>
            </a:contourClr>
          </a:sp3d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WordArt 3"/>
          <p:cNvSpPr>
            <a:spLocks noChangeArrowheads="1" noChangeShapeType="1" noTextEdit="1"/>
          </p:cNvSpPr>
          <p:nvPr/>
        </p:nvSpPr>
        <p:spPr bwMode="gray">
          <a:xfrm>
            <a:off x="990600" y="2286000"/>
            <a:ext cx="5029200" cy="7620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pPr algn="ctr"/>
            <a:r>
              <a:rPr lang="ru-RU" sz="5400" b="1" kern="10">
                <a:ln w="19050">
                  <a:solidFill>
                    <a:schemeClr val="bg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tx2"/>
                    </a:gs>
                    <a:gs pos="100000">
                      <a:schemeClr val="hlink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chemeClr val="bg2">
                      <a:alpha val="50000"/>
                    </a:schemeClr>
                  </a:outerShdw>
                </a:effectLst>
                <a:latin typeface="Verdana"/>
              </a:rPr>
              <a:t>Спасибо за внимание !</a:t>
            </a:r>
          </a:p>
        </p:txBody>
      </p:sp>
      <p:sp>
        <p:nvSpPr>
          <p:cNvPr id="13315" name="Rectangle 6"/>
          <p:cNvSpPr>
            <a:spLocks noChangeArrowheads="1"/>
          </p:cNvSpPr>
          <p:nvPr/>
        </p:nvSpPr>
        <p:spPr bwMode="auto">
          <a:xfrm>
            <a:off x="8677275" y="3581400"/>
            <a:ext cx="76200" cy="2286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chemeClr val="accent1"/>
              </a:solidFill>
            </a:endParaRPr>
          </a:p>
        </p:txBody>
      </p:sp>
      <p:pic>
        <p:nvPicPr>
          <p:cNvPr id="13316" name="Picture 6" descr="http://im2-tub.yandex.net/i?id=94171851&amp;tov=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214313"/>
            <a:ext cx="1571625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cdb2004211gl">
  <a:themeElements>
    <a:clrScheme name="1922tgp_connection_light 2">
      <a:dk1>
        <a:srgbClr xmlns:mc="http://schemas.openxmlformats.org/markup-compatibility/2006" xmlns:a14="http://schemas.microsoft.com/office/drawing/2010/main" val="000000" mc:Ignorable=""/>
      </a:dk1>
      <a:lt1>
        <a:srgbClr xmlns:mc="http://schemas.openxmlformats.org/markup-compatibility/2006" xmlns:a14="http://schemas.microsoft.com/office/drawing/2010/main" val="FFFFFF" mc:Ignorable=""/>
      </a:lt1>
      <a:dk2>
        <a:srgbClr xmlns:mc="http://schemas.openxmlformats.org/markup-compatibility/2006" xmlns:a14="http://schemas.microsoft.com/office/drawing/2010/main" val="37399B" mc:Ignorable=""/>
      </a:dk2>
      <a:lt2>
        <a:srgbClr xmlns:mc="http://schemas.openxmlformats.org/markup-compatibility/2006" xmlns:a14="http://schemas.microsoft.com/office/drawing/2010/main" val="C0C0C0" mc:Ignorable=""/>
      </a:lt2>
      <a:accent1>
        <a:srgbClr xmlns:mc="http://schemas.openxmlformats.org/markup-compatibility/2006" xmlns:a14="http://schemas.microsoft.com/office/drawing/2010/main" val="4987E3" mc:Ignorable=""/>
      </a:accent1>
      <a:accent2>
        <a:srgbClr xmlns:mc="http://schemas.openxmlformats.org/markup-compatibility/2006" xmlns:a14="http://schemas.microsoft.com/office/drawing/2010/main" val="D23516" mc:Ignorable=""/>
      </a:accent2>
      <a:accent3>
        <a:srgbClr xmlns:mc="http://schemas.openxmlformats.org/markup-compatibility/2006" xmlns:a14="http://schemas.microsoft.com/office/drawing/2010/main" val="FFFFFF" mc:Ignorable=""/>
      </a:accent3>
      <a:accent4>
        <a:srgbClr xmlns:mc="http://schemas.openxmlformats.org/markup-compatibility/2006" xmlns:a14="http://schemas.microsoft.com/office/drawing/2010/main" val="000000" mc:Ignorable=""/>
      </a:accent4>
      <a:accent5>
        <a:srgbClr xmlns:mc="http://schemas.openxmlformats.org/markup-compatibility/2006" xmlns:a14="http://schemas.microsoft.com/office/drawing/2010/main" val="B1C3EF" mc:Ignorable=""/>
      </a:accent5>
      <a:accent6>
        <a:srgbClr xmlns:mc="http://schemas.openxmlformats.org/markup-compatibility/2006" xmlns:a14="http://schemas.microsoft.com/office/drawing/2010/main" val="BE2F13" mc:Ignorable=""/>
      </a:accent6>
      <a:hlink>
        <a:srgbClr xmlns:mc="http://schemas.openxmlformats.org/markup-compatibility/2006" xmlns:a14="http://schemas.microsoft.com/office/drawing/2010/main" val="36A1B6" mc:Ignorable=""/>
      </a:hlink>
      <a:folHlink>
        <a:srgbClr xmlns:mc="http://schemas.openxmlformats.org/markup-compatibility/2006" xmlns:a14="http://schemas.microsoft.com/office/drawing/2010/main" val="7FB242" mc:Ignorable=""/>
      </a:folHlink>
    </a:clrScheme>
    <a:fontScheme name="1922tgp_connection_ligh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xmlns:mc="http://schemas.openxmlformats.org/markup-compatibility/2006" xmlns:a14="http://schemas.microsoft.com/office/drawing/2010/main" val="000000" mc:Ignorable="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xmlns:mc="http://schemas.openxmlformats.org/markup-compatibility/2006" xmlns:a14="http://schemas.microsoft.com/office/drawing/2010/main" val="000000" mc:Ignorable="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xmlns:mc="http://schemas.openxmlformats.org/markup-compatibility/2006" xmlns:a14="http://schemas.microsoft.com/office/drawing/2010/main" val="000000" mc:Ignorable="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922tgp_connection_light 1">
        <a:dk1>
          <a:srgbClr xmlns:mc="http://schemas.openxmlformats.org/markup-compatibility/2006" xmlns:a14="http://schemas.microsoft.com/office/drawing/2010/main" val="000000" mc:Ignorable=""/>
        </a:dk1>
        <a:lt1>
          <a:srgbClr xmlns:mc="http://schemas.openxmlformats.org/markup-compatibility/2006" xmlns:a14="http://schemas.microsoft.com/office/drawing/2010/main" val="FFFFFF" mc:Ignorable=""/>
        </a:lt1>
        <a:dk2>
          <a:srgbClr xmlns:mc="http://schemas.openxmlformats.org/markup-compatibility/2006" xmlns:a14="http://schemas.microsoft.com/office/drawing/2010/main" val="165E86" mc:Ignorable=""/>
        </a:dk2>
        <a:lt2>
          <a:srgbClr xmlns:mc="http://schemas.openxmlformats.org/markup-compatibility/2006" xmlns:a14="http://schemas.microsoft.com/office/drawing/2010/main" val="969696" mc:Ignorable=""/>
        </a:lt2>
        <a:accent1>
          <a:srgbClr xmlns:mc="http://schemas.openxmlformats.org/markup-compatibility/2006" xmlns:a14="http://schemas.microsoft.com/office/drawing/2010/main" val="2AA08A" mc:Ignorable=""/>
        </a:accent1>
        <a:accent2>
          <a:srgbClr xmlns:mc="http://schemas.openxmlformats.org/markup-compatibility/2006" xmlns:a14="http://schemas.microsoft.com/office/drawing/2010/main" val="AA67DD" mc:Ignorable=""/>
        </a:accent2>
        <a:accent3>
          <a:srgbClr xmlns:mc="http://schemas.openxmlformats.org/markup-compatibility/2006" xmlns:a14="http://schemas.microsoft.com/office/drawing/2010/main" val="FFFFFF" mc:Ignorable=""/>
        </a:accent3>
        <a:accent4>
          <a:srgbClr xmlns:mc="http://schemas.openxmlformats.org/markup-compatibility/2006" xmlns:a14="http://schemas.microsoft.com/office/drawing/2010/main" val="000000" mc:Ignorable=""/>
        </a:accent4>
        <a:accent5>
          <a:srgbClr xmlns:mc="http://schemas.openxmlformats.org/markup-compatibility/2006" xmlns:a14="http://schemas.microsoft.com/office/drawing/2010/main" val="ACCDC4" mc:Ignorable=""/>
        </a:accent5>
        <a:accent6>
          <a:srgbClr xmlns:mc="http://schemas.openxmlformats.org/markup-compatibility/2006" xmlns:a14="http://schemas.microsoft.com/office/drawing/2010/main" val="9A5DC8" mc:Ignorable=""/>
        </a:accent6>
        <a:hlink>
          <a:srgbClr xmlns:mc="http://schemas.openxmlformats.org/markup-compatibility/2006" xmlns:a14="http://schemas.microsoft.com/office/drawing/2010/main" val="7D96D3" mc:Ignorable=""/>
        </a:hlink>
        <a:folHlink>
          <a:srgbClr xmlns:mc="http://schemas.openxmlformats.org/markup-compatibility/2006" xmlns:a14="http://schemas.microsoft.com/office/drawing/2010/main" val="DEDB70" mc:Ignorable="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922tgp_connection_light 2">
        <a:dk1>
          <a:srgbClr xmlns:mc="http://schemas.openxmlformats.org/markup-compatibility/2006" xmlns:a14="http://schemas.microsoft.com/office/drawing/2010/main" val="000000" mc:Ignorable=""/>
        </a:dk1>
        <a:lt1>
          <a:srgbClr xmlns:mc="http://schemas.openxmlformats.org/markup-compatibility/2006" xmlns:a14="http://schemas.microsoft.com/office/drawing/2010/main" val="FFFFFF" mc:Ignorable=""/>
        </a:lt1>
        <a:dk2>
          <a:srgbClr xmlns:mc="http://schemas.openxmlformats.org/markup-compatibility/2006" xmlns:a14="http://schemas.microsoft.com/office/drawing/2010/main" val="37399B" mc:Ignorable=""/>
        </a:dk2>
        <a:lt2>
          <a:srgbClr xmlns:mc="http://schemas.openxmlformats.org/markup-compatibility/2006" xmlns:a14="http://schemas.microsoft.com/office/drawing/2010/main" val="C0C0C0" mc:Ignorable=""/>
        </a:lt2>
        <a:accent1>
          <a:srgbClr xmlns:mc="http://schemas.openxmlformats.org/markup-compatibility/2006" xmlns:a14="http://schemas.microsoft.com/office/drawing/2010/main" val="4987E3" mc:Ignorable=""/>
        </a:accent1>
        <a:accent2>
          <a:srgbClr xmlns:mc="http://schemas.openxmlformats.org/markup-compatibility/2006" xmlns:a14="http://schemas.microsoft.com/office/drawing/2010/main" val="D23516" mc:Ignorable=""/>
        </a:accent2>
        <a:accent3>
          <a:srgbClr xmlns:mc="http://schemas.openxmlformats.org/markup-compatibility/2006" xmlns:a14="http://schemas.microsoft.com/office/drawing/2010/main" val="FFFFFF" mc:Ignorable=""/>
        </a:accent3>
        <a:accent4>
          <a:srgbClr xmlns:mc="http://schemas.openxmlformats.org/markup-compatibility/2006" xmlns:a14="http://schemas.microsoft.com/office/drawing/2010/main" val="000000" mc:Ignorable=""/>
        </a:accent4>
        <a:accent5>
          <a:srgbClr xmlns:mc="http://schemas.openxmlformats.org/markup-compatibility/2006" xmlns:a14="http://schemas.microsoft.com/office/drawing/2010/main" val="B1C3EF" mc:Ignorable=""/>
        </a:accent5>
        <a:accent6>
          <a:srgbClr xmlns:mc="http://schemas.openxmlformats.org/markup-compatibility/2006" xmlns:a14="http://schemas.microsoft.com/office/drawing/2010/main" val="BE2F13" mc:Ignorable=""/>
        </a:accent6>
        <a:hlink>
          <a:srgbClr xmlns:mc="http://schemas.openxmlformats.org/markup-compatibility/2006" xmlns:a14="http://schemas.microsoft.com/office/drawing/2010/main" val="36A1B6" mc:Ignorable=""/>
        </a:hlink>
        <a:folHlink>
          <a:srgbClr xmlns:mc="http://schemas.openxmlformats.org/markup-compatibility/2006" xmlns:a14="http://schemas.microsoft.com/office/drawing/2010/main" val="7FB242" mc:Ignorable="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922tgp_connection_light 3">
        <a:dk1>
          <a:srgbClr xmlns:mc="http://schemas.openxmlformats.org/markup-compatibility/2006" xmlns:a14="http://schemas.microsoft.com/office/drawing/2010/main" val="000000" mc:Ignorable=""/>
        </a:dk1>
        <a:lt1>
          <a:srgbClr xmlns:mc="http://schemas.openxmlformats.org/markup-compatibility/2006" xmlns:a14="http://schemas.microsoft.com/office/drawing/2010/main" val="FFFFFF" mc:Ignorable=""/>
        </a:lt1>
        <a:dk2>
          <a:srgbClr xmlns:mc="http://schemas.openxmlformats.org/markup-compatibility/2006" xmlns:a14="http://schemas.microsoft.com/office/drawing/2010/main" val="000066" mc:Ignorable=""/>
        </a:dk2>
        <a:lt2>
          <a:srgbClr xmlns:mc="http://schemas.openxmlformats.org/markup-compatibility/2006" xmlns:a14="http://schemas.microsoft.com/office/drawing/2010/main" val="969696" mc:Ignorable=""/>
        </a:lt2>
        <a:accent1>
          <a:srgbClr xmlns:mc="http://schemas.openxmlformats.org/markup-compatibility/2006" xmlns:a14="http://schemas.microsoft.com/office/drawing/2010/main" val="117AC1" mc:Ignorable=""/>
        </a:accent1>
        <a:accent2>
          <a:srgbClr xmlns:mc="http://schemas.openxmlformats.org/markup-compatibility/2006" xmlns:a14="http://schemas.microsoft.com/office/drawing/2010/main" val="3E9887" mc:Ignorable=""/>
        </a:accent2>
        <a:accent3>
          <a:srgbClr xmlns:mc="http://schemas.openxmlformats.org/markup-compatibility/2006" xmlns:a14="http://schemas.microsoft.com/office/drawing/2010/main" val="FFFFFF" mc:Ignorable=""/>
        </a:accent3>
        <a:accent4>
          <a:srgbClr xmlns:mc="http://schemas.openxmlformats.org/markup-compatibility/2006" xmlns:a14="http://schemas.microsoft.com/office/drawing/2010/main" val="000000" mc:Ignorable=""/>
        </a:accent4>
        <a:accent5>
          <a:srgbClr xmlns:mc="http://schemas.openxmlformats.org/markup-compatibility/2006" xmlns:a14="http://schemas.microsoft.com/office/drawing/2010/main" val="AABEDD" mc:Ignorable=""/>
        </a:accent5>
        <a:accent6>
          <a:srgbClr xmlns:mc="http://schemas.openxmlformats.org/markup-compatibility/2006" xmlns:a14="http://schemas.microsoft.com/office/drawing/2010/main" val="37897A" mc:Ignorable=""/>
        </a:accent6>
        <a:hlink>
          <a:srgbClr xmlns:mc="http://schemas.openxmlformats.org/markup-compatibility/2006" xmlns:a14="http://schemas.microsoft.com/office/drawing/2010/main" val="D17FB6" mc:Ignorable=""/>
        </a:hlink>
        <a:folHlink>
          <a:srgbClr xmlns:mc="http://schemas.openxmlformats.org/markup-compatibility/2006" xmlns:a14="http://schemas.microsoft.com/office/drawing/2010/main" val="E3981D" mc:Ignorable="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cdb2004211gl</Template>
  <TotalTime>367</TotalTime>
  <Words>382</Words>
  <Application>Microsoft Office PowerPoint</Application>
  <PresentationFormat>Экран (4:3)</PresentationFormat>
  <Paragraphs>87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cdb2004211gl</vt:lpstr>
      <vt:lpstr>Нанотехнологии  </vt:lpstr>
      <vt:lpstr>Нанотехнологии</vt:lpstr>
      <vt:lpstr>«Нанореволюция» - спасение или угроза?</vt:lpstr>
      <vt:lpstr>История возникновения нанотехнологии</vt:lpstr>
      <vt:lpstr>Так ли это необходимо?</vt:lpstr>
      <vt:lpstr>Нанотехнологии:  гонка за лидером</vt:lpstr>
      <vt:lpstr>Ближайшие перспективы нанотехнологии</vt:lpstr>
      <vt:lpstr>Третья научно-техническая революция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Нанотехнологии  </dc:title>
  <dc:creator>Миша</dc:creator>
  <cp:lastModifiedBy>Admin</cp:lastModifiedBy>
  <cp:revision>50</cp:revision>
  <dcterms:created xsi:type="dcterms:W3CDTF">2009-10-08T16:38:21Z</dcterms:created>
  <dcterms:modified xsi:type="dcterms:W3CDTF">2010-02-16T06:59:54Z</dcterms:modified>
</cp:coreProperties>
</file>